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17.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4.xml" ContentType="application/vnd.openxmlformats-officedocument.presentationml.slide+xml"/>
  <Override PartName="/ppt/slides/slide31.xml" ContentType="application/vnd.openxmlformats-officedocument.presentationml.slide+xml"/>
  <Override PartName="/ppt/slides/slide37.xml" ContentType="application/vnd.openxmlformats-officedocument.presentationml.slide+xml"/>
  <Override PartName="/ppt/slides/slide41.xml" ContentType="application/vnd.openxmlformats-officedocument.presentationml.slide+xml"/>
  <Override PartName="/ppt/slides/slide36.xml" ContentType="application/vnd.openxmlformats-officedocument.presentationml.slide+xml"/>
  <Override PartName="/ppt/slides/slide38.xml" ContentType="application/vnd.openxmlformats-officedocument.presentationml.slide+xml"/>
  <Override PartName="/ppt/slides/slide35.xml" ContentType="application/vnd.openxmlformats-officedocument.presentationml.slide+xml"/>
  <Override PartName="/ppt/slides/slide43.xml" ContentType="application/vnd.openxmlformats-officedocument.presentationml.slide+xml"/>
  <Override PartName="/ppt/slides/slide39.xml" ContentType="application/vnd.openxmlformats-officedocument.presentationml.slide+xml"/>
  <Override PartName="/ppt/slides/slide42.xml" ContentType="application/vnd.openxmlformats-officedocument.presentationml.slide+xml"/>
  <Override PartName="/ppt/slides/slide44.xml" ContentType="application/vnd.openxmlformats-officedocument.presentationml.slide+xml"/>
  <Override PartName="/ppt/slides/slide40.xml" ContentType="application/vnd.openxmlformats-officedocument.presentationml.slide+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app.xml" ContentType="application/vnd.openxmlformats-officedocument.extended-properties+xml"/>
  <Override PartName="/ppt/tags/tag9.xml" ContentType="application/vnd.openxmlformats-officedocument.presentationml.tags+xml"/>
  <Override PartName="/ppt/tags/tag7.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8.xml" ContentType="application/vnd.openxmlformats-officedocument.presentationml.tags+xml"/>
  <Override PartName="/ppt/tags/tag3.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83" r:id="rId2"/>
    <p:sldId id="322" r:id="rId3"/>
    <p:sldId id="302" r:id="rId4"/>
    <p:sldId id="303" r:id="rId5"/>
    <p:sldId id="304" r:id="rId6"/>
    <p:sldId id="305" r:id="rId7"/>
    <p:sldId id="306" r:id="rId8"/>
    <p:sldId id="307" r:id="rId9"/>
    <p:sldId id="308" r:id="rId10"/>
    <p:sldId id="309" r:id="rId11"/>
    <p:sldId id="310" r:id="rId12"/>
    <p:sldId id="311" r:id="rId13"/>
    <p:sldId id="349" r:id="rId14"/>
    <p:sldId id="312" r:id="rId15"/>
    <p:sldId id="348" r:id="rId16"/>
    <p:sldId id="313" r:id="rId17"/>
    <p:sldId id="314" r:id="rId18"/>
    <p:sldId id="315" r:id="rId19"/>
    <p:sldId id="316" r:id="rId20"/>
    <p:sldId id="317" r:id="rId21"/>
    <p:sldId id="318" r:id="rId22"/>
    <p:sldId id="319" r:id="rId23"/>
    <p:sldId id="320" r:id="rId24"/>
    <p:sldId id="321" r:id="rId25"/>
    <p:sldId id="323" r:id="rId26"/>
    <p:sldId id="324" r:id="rId27"/>
    <p:sldId id="325" r:id="rId28"/>
    <p:sldId id="326" r:id="rId29"/>
    <p:sldId id="327" r:id="rId30"/>
    <p:sldId id="328" r:id="rId31"/>
    <p:sldId id="329" r:id="rId32"/>
    <p:sldId id="330" r:id="rId33"/>
    <p:sldId id="331" r:id="rId34"/>
    <p:sldId id="332" r:id="rId35"/>
    <p:sldId id="333" r:id="rId36"/>
    <p:sldId id="334" r:id="rId37"/>
    <p:sldId id="335" r:id="rId38"/>
    <p:sldId id="336" r:id="rId39"/>
    <p:sldId id="337" r:id="rId40"/>
    <p:sldId id="338" r:id="rId41"/>
    <p:sldId id="344" r:id="rId42"/>
    <p:sldId id="345" r:id="rId43"/>
    <p:sldId id="346" r:id="rId44"/>
    <p:sldId id="347" r:id="rId45"/>
  </p:sldIdLst>
  <p:sldSz cx="15443200" cy="8686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94660"/>
  </p:normalViewPr>
  <p:slideViewPr>
    <p:cSldViewPr snapToGrid="0">
      <p:cViewPr varScale="1">
        <p:scale>
          <a:sx n="88" d="100"/>
          <a:sy n="88" d="100"/>
        </p:scale>
        <p:origin x="32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21A9A38E-BDC9-4FE7-91BA-AEEB62496472}"/>
    <pc:docChg chg="modSld">
      <pc:chgData name="Mubin, Shafat" userId="67a2c79f-e628-46c3-a23a-ed41267b09e5" providerId="ADAL" clId="{21A9A38E-BDC9-4FE7-91BA-AEEB62496472}" dt="2017-10-13T01:20:49.927" v="11" actId="20577"/>
      <pc:docMkLst>
        <pc:docMk/>
      </pc:docMkLst>
      <pc:sldChg chg="modSp">
        <pc:chgData name="Mubin, Shafat" userId="67a2c79f-e628-46c3-a23a-ed41267b09e5" providerId="ADAL" clId="{21A9A38E-BDC9-4FE7-91BA-AEEB62496472}" dt="2017-10-13T01:20:49.927" v="11" actId="20577"/>
        <pc:sldMkLst>
          <pc:docMk/>
          <pc:sldMk cId="2525579040" sldId="283"/>
        </pc:sldMkLst>
        <pc:spChg chg="mod">
          <ac:chgData name="Mubin, Shafat" userId="67a2c79f-e628-46c3-a23a-ed41267b09e5" providerId="ADAL" clId="{21A9A38E-BDC9-4FE7-91BA-AEEB62496472}" dt="2017-10-13T01:20:49.927" v="11" actId="20577"/>
          <ac:spMkLst>
            <pc:docMk/>
            <pc:sldMk cId="2525579040" sldId="283"/>
            <ac:spMk id="2" creationId="{00000000-0000-0000-0000-000000000000}"/>
          </ac:spMkLst>
        </pc:spChg>
      </pc:sldChg>
    </pc:docChg>
  </pc:docChgLst>
  <pc:docChgLst>
    <pc:chgData name="Mubin, Shafat" userId="67a2c79f-e628-46c3-a23a-ed41267b09e5" providerId="ADAL" clId="{31B73E6D-6EFC-42D9-953C-EDC8F04DF8F9}"/>
    <pc:docChg chg="custSel modSld">
      <pc:chgData name="Mubin, Shafat" userId="67a2c79f-e628-46c3-a23a-ed41267b09e5" providerId="ADAL" clId="{31B73E6D-6EFC-42D9-953C-EDC8F04DF8F9}" dt="2017-11-27T14:40:32.994" v="39" actId="20577"/>
      <pc:docMkLst>
        <pc:docMk/>
      </pc:docMkLst>
      <pc:sldChg chg="modSp">
        <pc:chgData name="Mubin, Shafat" userId="67a2c79f-e628-46c3-a23a-ed41267b09e5" providerId="ADAL" clId="{31B73E6D-6EFC-42D9-953C-EDC8F04DF8F9}" dt="2017-11-27T14:40:32.994" v="39" actId="20577"/>
        <pc:sldMkLst>
          <pc:docMk/>
          <pc:sldMk cId="2525579040" sldId="283"/>
        </pc:sldMkLst>
        <pc:spChg chg="mod">
          <ac:chgData name="Mubin, Shafat" userId="67a2c79f-e628-46c3-a23a-ed41267b09e5" providerId="ADAL" clId="{31B73E6D-6EFC-42D9-953C-EDC8F04DF8F9}" dt="2017-11-27T14:40:32.994" v="39" actId="20577"/>
          <ac:spMkLst>
            <pc:docMk/>
            <pc:sldMk cId="2525579040" sldId="283"/>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716D37-940E-4778-80FE-949305817C9F}" type="datetimeFigureOut">
              <a:rPr lang="en-US" smtClean="0"/>
              <a:t>6/17/2022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504E-3F51-42EA-BAB3-0AFDEA73FDA0}" type="slidenum">
              <a:rPr lang="en-US" smtClean="0"/>
              <a:t>‹#›</a:t>
            </a:fld>
            <a:endParaRPr lang="en-US"/>
          </a:p>
        </p:txBody>
      </p:sp>
    </p:spTree>
    <p:extLst>
      <p:ext uri="{BB962C8B-B14F-4D97-AF65-F5344CB8AC3E}">
        <p14:creationId xmlns:p14="http://schemas.microsoft.com/office/powerpoint/2010/main" val="2458107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5</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4236178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21</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80927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6</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5118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7</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03369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8</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3531752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870C-38B4-4856-9496-4B5882E6D90F}" type="slidenum">
              <a:rPr lang="en-US" altLang="en-US"/>
              <a:pPr/>
              <a:t>16</a:t>
            </a:fld>
            <a:endParaRPr lang="en-US" altLang="en-US"/>
          </a:p>
        </p:txBody>
      </p:sp>
      <p:sp>
        <p:nvSpPr>
          <p:cNvPr id="28673"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C. They both displace the same volume of water so the buoyant force on each is the same.</a:t>
            </a:r>
          </a:p>
        </p:txBody>
      </p:sp>
    </p:spTree>
    <p:extLst>
      <p:ext uri="{BB962C8B-B14F-4D97-AF65-F5344CB8AC3E}">
        <p14:creationId xmlns:p14="http://schemas.microsoft.com/office/powerpoint/2010/main" val="3758180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870C-38B4-4856-9496-4B5882E6D90F}" type="slidenum">
              <a:rPr lang="en-US" altLang="en-US"/>
              <a:pPr/>
              <a:t>17</a:t>
            </a:fld>
            <a:endParaRPr lang="en-US" altLang="en-US"/>
          </a:p>
        </p:txBody>
      </p:sp>
      <p:sp>
        <p:nvSpPr>
          <p:cNvPr id="28673"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C. They both displace the same volume of water so the buoyant force on each is the same.</a:t>
            </a:r>
          </a:p>
        </p:txBody>
      </p:sp>
    </p:spTree>
    <p:extLst>
      <p:ext uri="{BB962C8B-B14F-4D97-AF65-F5344CB8AC3E}">
        <p14:creationId xmlns:p14="http://schemas.microsoft.com/office/powerpoint/2010/main" val="3500277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1C94B-1F9E-4A8A-978F-9EE3D703F479}" type="slidenum">
              <a:rPr lang="en-US" altLang="en-US"/>
              <a:pPr/>
              <a:t>18</a:t>
            </a:fld>
            <a:endParaRPr lang="en-US" altLang="en-US"/>
          </a:p>
        </p:txBody>
      </p:sp>
      <p:sp>
        <p:nvSpPr>
          <p:cNvPr id="30721"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A. The lead block, which is completely submerged, displaces a greater volume of water than the floating wood block.</a:t>
            </a:r>
          </a:p>
        </p:txBody>
      </p:sp>
    </p:spTree>
    <p:extLst>
      <p:ext uri="{BB962C8B-B14F-4D97-AF65-F5344CB8AC3E}">
        <p14:creationId xmlns:p14="http://schemas.microsoft.com/office/powerpoint/2010/main" val="399785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1C94B-1F9E-4A8A-978F-9EE3D703F479}" type="slidenum">
              <a:rPr lang="en-US" altLang="en-US"/>
              <a:pPr/>
              <a:t>19</a:t>
            </a:fld>
            <a:endParaRPr lang="en-US" altLang="en-US"/>
          </a:p>
        </p:txBody>
      </p:sp>
      <p:sp>
        <p:nvSpPr>
          <p:cNvPr id="30721"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Answer: A. The lead block, which is completely submerged, displaces a greater volume of water than the floating wood block.</a:t>
            </a:r>
          </a:p>
        </p:txBody>
      </p:sp>
    </p:spTree>
    <p:extLst>
      <p:ext uri="{BB962C8B-B14F-4D97-AF65-F5344CB8AC3E}">
        <p14:creationId xmlns:p14="http://schemas.microsoft.com/office/powerpoint/2010/main" val="1104251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6E265-8C9E-4C6A-B127-D92D695342A5}" type="slidenum">
              <a:rPr lang="en-US" altLang="en-US"/>
              <a:pPr/>
              <a:t>20</a:t>
            </a:fld>
            <a:endParaRPr lang="en-US" altLang="en-US"/>
          </a:p>
        </p:txBody>
      </p:sp>
      <p:sp>
        <p:nvSpPr>
          <p:cNvPr id="3276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pitchFamily="1" charset="0"/>
                <a:sym typeface="Lucida Grande" pitchFamily="1" charset="0"/>
              </a:rPr>
              <a:t>B. Imagine throwing ore with an enormous density overboard. Then they would barely displace any water, so that the water would barely rise due to this effect. But the boat would be much lighter and float much higher in the water, allowing the water in the lock to fall.</a:t>
            </a:r>
          </a:p>
        </p:txBody>
      </p:sp>
    </p:spTree>
    <p:extLst>
      <p:ext uri="{BB962C8B-B14F-4D97-AF65-F5344CB8AC3E}">
        <p14:creationId xmlns:p14="http://schemas.microsoft.com/office/powerpoint/2010/main" val="260351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30400" y="1421660"/>
            <a:ext cx="11582400" cy="3024293"/>
          </a:xfrm>
        </p:spPr>
        <p:txBody>
          <a:bodyPr anchor="b"/>
          <a:lstStyle>
            <a:lvl1pPr algn="ctr">
              <a:defRPr sz="7600"/>
            </a:lvl1pPr>
          </a:lstStyle>
          <a:p>
            <a:r>
              <a:rPr lang="en-US" smtClean="0"/>
              <a:t>Click to edit Master title style</a:t>
            </a:r>
            <a:endParaRPr lang="en-US" dirty="0"/>
          </a:p>
        </p:txBody>
      </p:sp>
      <p:sp>
        <p:nvSpPr>
          <p:cNvPr id="3" name="Subtitle 2"/>
          <p:cNvSpPr>
            <a:spLocks noGrp="1"/>
          </p:cNvSpPr>
          <p:nvPr>
            <p:ph type="subTitle" idx="1"/>
          </p:nvPr>
        </p:nvSpPr>
        <p:spPr>
          <a:xfrm>
            <a:off x="1930400" y="4562581"/>
            <a:ext cx="11582400" cy="2097299"/>
          </a:xfrm>
        </p:spPr>
        <p:txBody>
          <a:bodyPr/>
          <a:lstStyle>
            <a:lvl1pPr marL="0" indent="0" algn="ctr">
              <a:buNone/>
              <a:defRPr sz="3040"/>
            </a:lvl1pPr>
            <a:lvl2pPr marL="579135" indent="0" algn="ctr">
              <a:buNone/>
              <a:defRPr sz="2533"/>
            </a:lvl2pPr>
            <a:lvl3pPr marL="1158270" indent="0" algn="ctr">
              <a:buNone/>
              <a:defRPr sz="2280"/>
            </a:lvl3pPr>
            <a:lvl4pPr marL="1737406" indent="0" algn="ctr">
              <a:buNone/>
              <a:defRPr sz="2027"/>
            </a:lvl4pPr>
            <a:lvl5pPr marL="2316541" indent="0" algn="ctr">
              <a:buNone/>
              <a:defRPr sz="2027"/>
            </a:lvl5pPr>
            <a:lvl6pPr marL="2895676" indent="0" algn="ctr">
              <a:buNone/>
              <a:defRPr sz="2027"/>
            </a:lvl6pPr>
            <a:lvl7pPr marL="3474811" indent="0" algn="ctr">
              <a:buNone/>
              <a:defRPr sz="2027"/>
            </a:lvl7pPr>
            <a:lvl8pPr marL="4053947" indent="0" algn="ctr">
              <a:buNone/>
              <a:defRPr sz="2027"/>
            </a:lvl8pPr>
            <a:lvl9pPr marL="4633082" indent="0" algn="ctr">
              <a:buNone/>
              <a:defRPr sz="202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0D37B-5D6B-4E20-AF15-C5B59BBA2165}"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871295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123794-6183-4ADD-ADE6-BA9C67DAE384}"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03827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051540" y="462492"/>
            <a:ext cx="3329940" cy="736166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1720" y="462492"/>
            <a:ext cx="9796780" cy="736166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F905E6-FF43-4824-BC1D-A83585BC690A}"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91008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DD3343-B871-41B8-B33F-784E1593B11A}"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263227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53677" y="2165669"/>
            <a:ext cx="13319760" cy="3613467"/>
          </a:xfrm>
        </p:spPr>
        <p:txBody>
          <a:bodyPr anchor="b"/>
          <a:lstStyle>
            <a:lvl1pPr>
              <a:defRPr sz="7600"/>
            </a:lvl1pPr>
          </a:lstStyle>
          <a:p>
            <a:r>
              <a:rPr lang="en-US" smtClean="0"/>
              <a:t>Click to edit Master title style</a:t>
            </a:r>
            <a:endParaRPr lang="en-US" dirty="0"/>
          </a:p>
        </p:txBody>
      </p:sp>
      <p:sp>
        <p:nvSpPr>
          <p:cNvPr id="3" name="Text Placeholder 2"/>
          <p:cNvSpPr>
            <a:spLocks noGrp="1"/>
          </p:cNvSpPr>
          <p:nvPr>
            <p:ph type="body" idx="1"/>
          </p:nvPr>
        </p:nvSpPr>
        <p:spPr>
          <a:xfrm>
            <a:off x="1053677" y="5813320"/>
            <a:ext cx="13319760" cy="1900237"/>
          </a:xfrm>
        </p:spPr>
        <p:txBody>
          <a:bodyPr/>
          <a:lstStyle>
            <a:lvl1pPr marL="0" indent="0">
              <a:buNone/>
              <a:defRPr sz="3040">
                <a:solidFill>
                  <a:schemeClr val="tx1">
                    <a:tint val="75000"/>
                  </a:schemeClr>
                </a:solidFill>
              </a:defRPr>
            </a:lvl1pPr>
            <a:lvl2pPr marL="579135" indent="0">
              <a:buNone/>
              <a:defRPr sz="2533">
                <a:solidFill>
                  <a:schemeClr val="tx1">
                    <a:tint val="75000"/>
                  </a:schemeClr>
                </a:solidFill>
              </a:defRPr>
            </a:lvl2pPr>
            <a:lvl3pPr marL="1158270" indent="0">
              <a:buNone/>
              <a:defRPr sz="2280">
                <a:solidFill>
                  <a:schemeClr val="tx1">
                    <a:tint val="75000"/>
                  </a:schemeClr>
                </a:solidFill>
              </a:defRPr>
            </a:lvl3pPr>
            <a:lvl4pPr marL="1737406" indent="0">
              <a:buNone/>
              <a:defRPr sz="2027">
                <a:solidFill>
                  <a:schemeClr val="tx1">
                    <a:tint val="75000"/>
                  </a:schemeClr>
                </a:solidFill>
              </a:defRPr>
            </a:lvl4pPr>
            <a:lvl5pPr marL="2316541" indent="0">
              <a:buNone/>
              <a:defRPr sz="2027">
                <a:solidFill>
                  <a:schemeClr val="tx1">
                    <a:tint val="75000"/>
                  </a:schemeClr>
                </a:solidFill>
              </a:defRPr>
            </a:lvl5pPr>
            <a:lvl6pPr marL="2895676" indent="0">
              <a:buNone/>
              <a:defRPr sz="2027">
                <a:solidFill>
                  <a:schemeClr val="tx1">
                    <a:tint val="75000"/>
                  </a:schemeClr>
                </a:solidFill>
              </a:defRPr>
            </a:lvl6pPr>
            <a:lvl7pPr marL="3474811" indent="0">
              <a:buNone/>
              <a:defRPr sz="2027">
                <a:solidFill>
                  <a:schemeClr val="tx1">
                    <a:tint val="75000"/>
                  </a:schemeClr>
                </a:solidFill>
              </a:defRPr>
            </a:lvl7pPr>
            <a:lvl8pPr marL="4053947" indent="0">
              <a:buNone/>
              <a:defRPr sz="2027">
                <a:solidFill>
                  <a:schemeClr val="tx1">
                    <a:tint val="75000"/>
                  </a:schemeClr>
                </a:solidFill>
              </a:defRPr>
            </a:lvl8pPr>
            <a:lvl9pPr marL="4633082" indent="0">
              <a:buNone/>
              <a:defRPr sz="2027">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916E331-82A1-4A2B-85EE-3ACC197BA845}" type="datetime1">
              <a:rPr lang="en-US" smtClean="0"/>
              <a:t>6/17/2022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56364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1720" y="2312458"/>
            <a:ext cx="6563360" cy="55116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2312458"/>
            <a:ext cx="6563360" cy="55116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76B154-C259-49A6-B953-DE3F6D801C55}"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21928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3731" y="462493"/>
            <a:ext cx="13319760" cy="167904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3732" y="2129473"/>
            <a:ext cx="6533197"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smtClean="0"/>
              <a:t>Edit Master text styles</a:t>
            </a:r>
          </a:p>
        </p:txBody>
      </p:sp>
      <p:sp>
        <p:nvSpPr>
          <p:cNvPr id="4" name="Content Placeholder 3"/>
          <p:cNvSpPr>
            <a:spLocks noGrp="1"/>
          </p:cNvSpPr>
          <p:nvPr>
            <p:ph sz="half" idx="2"/>
          </p:nvPr>
        </p:nvSpPr>
        <p:spPr>
          <a:xfrm>
            <a:off x="1063732" y="3173095"/>
            <a:ext cx="6533197" cy="466714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120" y="2129473"/>
            <a:ext cx="6565371"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smtClean="0"/>
              <a:t>Edit Master text styles</a:t>
            </a:r>
          </a:p>
        </p:txBody>
      </p:sp>
      <p:sp>
        <p:nvSpPr>
          <p:cNvPr id="6" name="Content Placeholder 5"/>
          <p:cNvSpPr>
            <a:spLocks noGrp="1"/>
          </p:cNvSpPr>
          <p:nvPr>
            <p:ph sz="quarter" idx="4"/>
          </p:nvPr>
        </p:nvSpPr>
        <p:spPr>
          <a:xfrm>
            <a:off x="7818120" y="3173095"/>
            <a:ext cx="6565371" cy="466714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459E3-AC1A-4191-8504-32C2F81D2A01}" type="datetime1">
              <a:rPr lang="en-US" smtClean="0"/>
              <a:t>6/17/2022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995434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0B77A5-3A78-4C2E-A4B7-D8EAD0F897FB}" type="datetime1">
              <a:rPr lang="en-US" smtClean="0"/>
              <a:t>6/17/2022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4122113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6BA2-22AD-49F1-BC3F-56452C63652E}" type="datetime1">
              <a:rPr lang="en-US" smtClean="0"/>
              <a:t>6/17/2022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033622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3732" y="579120"/>
            <a:ext cx="4980834" cy="2026920"/>
          </a:xfrm>
        </p:spPr>
        <p:txBody>
          <a:bodyPr anchor="b"/>
          <a:lstStyle>
            <a:lvl1pPr>
              <a:defRPr sz="4053"/>
            </a:lvl1pPr>
          </a:lstStyle>
          <a:p>
            <a:r>
              <a:rPr lang="en-US" smtClean="0"/>
              <a:t>Click to edit Master title style</a:t>
            </a:r>
            <a:endParaRPr lang="en-US" dirty="0"/>
          </a:p>
        </p:txBody>
      </p:sp>
      <p:sp>
        <p:nvSpPr>
          <p:cNvPr id="3" name="Content Placeholder 2"/>
          <p:cNvSpPr>
            <a:spLocks noGrp="1"/>
          </p:cNvSpPr>
          <p:nvPr>
            <p:ph idx="1"/>
          </p:nvPr>
        </p:nvSpPr>
        <p:spPr>
          <a:xfrm>
            <a:off x="6565371" y="1250739"/>
            <a:ext cx="7818120" cy="6173258"/>
          </a:xfrm>
        </p:spPr>
        <p:txBody>
          <a:bodyPr/>
          <a:lstStyle>
            <a:lvl1pPr>
              <a:defRPr sz="4053"/>
            </a:lvl1pPr>
            <a:lvl2pPr>
              <a:defRPr sz="3547"/>
            </a:lvl2pPr>
            <a:lvl3pPr>
              <a:defRPr sz="3040"/>
            </a:lvl3pPr>
            <a:lvl4pPr>
              <a:defRPr sz="2533"/>
            </a:lvl4pPr>
            <a:lvl5pPr>
              <a:defRPr sz="2533"/>
            </a:lvl5pPr>
            <a:lvl6pPr>
              <a:defRPr sz="2533"/>
            </a:lvl6pPr>
            <a:lvl7pPr>
              <a:defRPr sz="2533"/>
            </a:lvl7pPr>
            <a:lvl8pPr>
              <a:defRPr sz="2533"/>
            </a:lvl8pPr>
            <a:lvl9pPr>
              <a:defRPr sz="2533"/>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63732" y="2606040"/>
            <a:ext cx="4980834"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smtClean="0"/>
              <a:t>Edit Master text styles</a:t>
            </a:r>
          </a:p>
        </p:txBody>
      </p:sp>
      <p:sp>
        <p:nvSpPr>
          <p:cNvPr id="5" name="Date Placeholder 4"/>
          <p:cNvSpPr>
            <a:spLocks noGrp="1"/>
          </p:cNvSpPr>
          <p:nvPr>
            <p:ph type="dt" sz="half" idx="10"/>
          </p:nvPr>
        </p:nvSpPr>
        <p:spPr/>
        <p:txBody>
          <a:bodyPr/>
          <a:lstStyle/>
          <a:p>
            <a:fld id="{4505108D-098B-485F-83F0-957D47436C73}"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59703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3732" y="579120"/>
            <a:ext cx="4980834" cy="2026920"/>
          </a:xfrm>
        </p:spPr>
        <p:txBody>
          <a:bodyPr anchor="b"/>
          <a:lstStyle>
            <a:lvl1pPr>
              <a:defRPr sz="405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65371" y="1250739"/>
            <a:ext cx="7818120" cy="6173258"/>
          </a:xfrm>
        </p:spPr>
        <p:txBody>
          <a:bodyPr anchor="t"/>
          <a:lstStyle>
            <a:lvl1pPr marL="0" indent="0">
              <a:buNone/>
              <a:defRPr sz="4053"/>
            </a:lvl1pPr>
            <a:lvl2pPr marL="579135" indent="0">
              <a:buNone/>
              <a:defRPr sz="3547"/>
            </a:lvl2pPr>
            <a:lvl3pPr marL="1158270" indent="0">
              <a:buNone/>
              <a:defRPr sz="3040"/>
            </a:lvl3pPr>
            <a:lvl4pPr marL="1737406" indent="0">
              <a:buNone/>
              <a:defRPr sz="2533"/>
            </a:lvl4pPr>
            <a:lvl5pPr marL="2316541" indent="0">
              <a:buNone/>
              <a:defRPr sz="2533"/>
            </a:lvl5pPr>
            <a:lvl6pPr marL="2895676" indent="0">
              <a:buNone/>
              <a:defRPr sz="2533"/>
            </a:lvl6pPr>
            <a:lvl7pPr marL="3474811" indent="0">
              <a:buNone/>
              <a:defRPr sz="2533"/>
            </a:lvl7pPr>
            <a:lvl8pPr marL="4053947" indent="0">
              <a:buNone/>
              <a:defRPr sz="2533"/>
            </a:lvl8pPr>
            <a:lvl9pPr marL="4633082" indent="0">
              <a:buNone/>
              <a:defRPr sz="2533"/>
            </a:lvl9pPr>
          </a:lstStyle>
          <a:p>
            <a:r>
              <a:rPr lang="en-US" smtClean="0"/>
              <a:t>Click icon to add picture</a:t>
            </a:r>
            <a:endParaRPr lang="en-US" dirty="0"/>
          </a:p>
        </p:txBody>
      </p:sp>
      <p:sp>
        <p:nvSpPr>
          <p:cNvPr id="4" name="Text Placeholder 3"/>
          <p:cNvSpPr>
            <a:spLocks noGrp="1"/>
          </p:cNvSpPr>
          <p:nvPr>
            <p:ph type="body" sz="half" idx="2"/>
          </p:nvPr>
        </p:nvSpPr>
        <p:spPr>
          <a:xfrm>
            <a:off x="1063732" y="2606040"/>
            <a:ext cx="4980834"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smtClean="0"/>
              <a:t>Edit Master text styles</a:t>
            </a:r>
          </a:p>
        </p:txBody>
      </p:sp>
      <p:sp>
        <p:nvSpPr>
          <p:cNvPr id="5" name="Date Placeholder 4"/>
          <p:cNvSpPr>
            <a:spLocks noGrp="1"/>
          </p:cNvSpPr>
          <p:nvPr>
            <p:ph type="dt" sz="half" idx="10"/>
          </p:nvPr>
        </p:nvSpPr>
        <p:spPr/>
        <p:txBody>
          <a:bodyPr/>
          <a:lstStyle/>
          <a:p>
            <a:fld id="{5FEBDAD0-7119-40E1-B881-F67BA5B4EDAD}" type="datetime1">
              <a:rPr lang="en-US" smtClean="0"/>
              <a:t>6/17/2022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88456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1720" y="462493"/>
            <a:ext cx="13319760" cy="167904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1720" y="2312458"/>
            <a:ext cx="13319760" cy="551169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1720" y="8051377"/>
            <a:ext cx="3474720" cy="462492"/>
          </a:xfrm>
          <a:prstGeom prst="rect">
            <a:avLst/>
          </a:prstGeom>
        </p:spPr>
        <p:txBody>
          <a:bodyPr vert="horz" lIns="91440" tIns="45720" rIns="91440" bIns="45720" rtlCol="0" anchor="ctr"/>
          <a:lstStyle>
            <a:lvl1pPr algn="l">
              <a:defRPr sz="1520">
                <a:solidFill>
                  <a:schemeClr val="tx1">
                    <a:tint val="75000"/>
                  </a:schemeClr>
                </a:solidFill>
              </a:defRPr>
            </a:lvl1pPr>
          </a:lstStyle>
          <a:p>
            <a:fld id="{75EB45C7-D0DE-4F81-990B-4C8E06F58C22}" type="datetime1">
              <a:rPr lang="en-US" smtClean="0"/>
              <a:t>6/17/2022</a:t>
            </a:fld>
            <a:endParaRPr lang="en-US"/>
          </a:p>
        </p:txBody>
      </p:sp>
      <p:sp>
        <p:nvSpPr>
          <p:cNvPr id="5" name="Footer Placeholder 4"/>
          <p:cNvSpPr>
            <a:spLocks noGrp="1"/>
          </p:cNvSpPr>
          <p:nvPr>
            <p:ph type="ftr" sz="quarter" idx="3"/>
          </p:nvPr>
        </p:nvSpPr>
        <p:spPr>
          <a:xfrm>
            <a:off x="5115560" y="8051377"/>
            <a:ext cx="5212080" cy="462492"/>
          </a:xfrm>
          <a:prstGeom prst="rect">
            <a:avLst/>
          </a:prstGeom>
        </p:spPr>
        <p:txBody>
          <a:bodyPr vert="horz" lIns="91440" tIns="45720" rIns="91440" bIns="45720" rtlCol="0" anchor="ctr"/>
          <a:lstStyle>
            <a:lvl1pPr algn="ctr">
              <a:defRPr sz="1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906760" y="8051377"/>
            <a:ext cx="3474720" cy="462492"/>
          </a:xfrm>
          <a:prstGeom prst="rect">
            <a:avLst/>
          </a:prstGeom>
        </p:spPr>
        <p:txBody>
          <a:bodyPr vert="horz" lIns="91440" tIns="45720" rIns="91440" bIns="45720" rtlCol="0" anchor="ctr"/>
          <a:lstStyle>
            <a:lvl1pPr algn="r">
              <a:defRPr sz="1520">
                <a:solidFill>
                  <a:schemeClr val="tx1">
                    <a:tint val="75000"/>
                  </a:schemeClr>
                </a:solidFill>
              </a:defRPr>
            </a:lvl1pPr>
          </a:lstStyle>
          <a:p>
            <a:fld id="{6BF10542-A44D-4C9F-B005-EEB4A5BD4D37}" type="slidenum">
              <a:rPr lang="en-US" smtClean="0"/>
              <a:t>‹#›</a:t>
            </a:fld>
            <a:endParaRPr lang="en-US"/>
          </a:p>
        </p:txBody>
      </p:sp>
    </p:spTree>
    <p:extLst>
      <p:ext uri="{BB962C8B-B14F-4D97-AF65-F5344CB8AC3E}">
        <p14:creationId xmlns:p14="http://schemas.microsoft.com/office/powerpoint/2010/main" val="23606500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1158270" rtl="0" eaLnBrk="1" latinLnBrk="0" hangingPunct="1">
        <a:lnSpc>
          <a:spcPct val="90000"/>
        </a:lnSpc>
        <a:spcBef>
          <a:spcPct val="0"/>
        </a:spcBef>
        <a:buNone/>
        <a:defRPr sz="5573" kern="1200">
          <a:solidFill>
            <a:schemeClr val="tx1"/>
          </a:solidFill>
          <a:latin typeface="+mj-lt"/>
          <a:ea typeface="+mj-ea"/>
          <a:cs typeface="+mj-cs"/>
        </a:defRPr>
      </a:lvl1pPr>
    </p:titleStyle>
    <p:bodyStyle>
      <a:lvl1pPr marL="289568" indent="-289568" algn="l" defTabSz="1158270" rtl="0" eaLnBrk="1" latinLnBrk="0" hangingPunct="1">
        <a:lnSpc>
          <a:spcPct val="90000"/>
        </a:lnSpc>
        <a:spcBef>
          <a:spcPts val="1267"/>
        </a:spcBef>
        <a:buFont typeface="Arial" panose="020B0604020202020204" pitchFamily="34" charset="0"/>
        <a:buChar char="•"/>
        <a:defRPr sz="3547" kern="1200">
          <a:solidFill>
            <a:schemeClr val="tx1"/>
          </a:solidFill>
          <a:latin typeface="+mn-lt"/>
          <a:ea typeface="+mn-ea"/>
          <a:cs typeface="+mn-cs"/>
        </a:defRPr>
      </a:lvl1pPr>
      <a:lvl2pPr marL="868703" indent="-289568" algn="l" defTabSz="1158270" rtl="0" eaLnBrk="1" latinLnBrk="0" hangingPunct="1">
        <a:lnSpc>
          <a:spcPct val="90000"/>
        </a:lnSpc>
        <a:spcBef>
          <a:spcPts val="633"/>
        </a:spcBef>
        <a:buFont typeface="Arial" panose="020B0604020202020204" pitchFamily="34" charset="0"/>
        <a:buChar char="•"/>
        <a:defRPr sz="3040" kern="1200">
          <a:solidFill>
            <a:schemeClr val="tx1"/>
          </a:solidFill>
          <a:latin typeface="+mn-lt"/>
          <a:ea typeface="+mn-ea"/>
          <a:cs typeface="+mn-cs"/>
        </a:defRPr>
      </a:lvl2pPr>
      <a:lvl3pPr marL="1447838" indent="-289568" algn="l" defTabSz="1158270" rtl="0" eaLnBrk="1" latinLnBrk="0" hangingPunct="1">
        <a:lnSpc>
          <a:spcPct val="90000"/>
        </a:lnSpc>
        <a:spcBef>
          <a:spcPts val="633"/>
        </a:spcBef>
        <a:buFont typeface="Arial" panose="020B0604020202020204" pitchFamily="34" charset="0"/>
        <a:buChar char="•"/>
        <a:defRPr sz="2533" kern="1200">
          <a:solidFill>
            <a:schemeClr val="tx1"/>
          </a:solidFill>
          <a:latin typeface="+mn-lt"/>
          <a:ea typeface="+mn-ea"/>
          <a:cs typeface="+mn-cs"/>
        </a:defRPr>
      </a:lvl3pPr>
      <a:lvl4pPr marL="2026973"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4pPr>
      <a:lvl5pPr marL="260610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5pPr>
      <a:lvl6pPr marL="318524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6pPr>
      <a:lvl7pPr marL="376437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7pPr>
      <a:lvl8pPr marL="434351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8pPr>
      <a:lvl9pPr marL="4922650"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9pPr>
    </p:bodyStyle>
    <p:otherStyle>
      <a:defPPr>
        <a:defRPr lang="en-US"/>
      </a:defPPr>
      <a:lvl1pPr marL="0" algn="l" defTabSz="1158270" rtl="0" eaLnBrk="1" latinLnBrk="0" hangingPunct="1">
        <a:defRPr sz="2280" kern="1200">
          <a:solidFill>
            <a:schemeClr val="tx1"/>
          </a:solidFill>
          <a:latin typeface="+mn-lt"/>
          <a:ea typeface="+mn-ea"/>
          <a:cs typeface="+mn-cs"/>
        </a:defRPr>
      </a:lvl1pPr>
      <a:lvl2pPr marL="579135" algn="l" defTabSz="1158270" rtl="0" eaLnBrk="1" latinLnBrk="0" hangingPunct="1">
        <a:defRPr sz="2280" kern="1200">
          <a:solidFill>
            <a:schemeClr val="tx1"/>
          </a:solidFill>
          <a:latin typeface="+mn-lt"/>
          <a:ea typeface="+mn-ea"/>
          <a:cs typeface="+mn-cs"/>
        </a:defRPr>
      </a:lvl2pPr>
      <a:lvl3pPr marL="1158270" algn="l" defTabSz="1158270" rtl="0" eaLnBrk="1" latinLnBrk="0" hangingPunct="1">
        <a:defRPr sz="2280" kern="1200">
          <a:solidFill>
            <a:schemeClr val="tx1"/>
          </a:solidFill>
          <a:latin typeface="+mn-lt"/>
          <a:ea typeface="+mn-ea"/>
          <a:cs typeface="+mn-cs"/>
        </a:defRPr>
      </a:lvl3pPr>
      <a:lvl4pPr marL="1737406" algn="l" defTabSz="1158270" rtl="0" eaLnBrk="1" latinLnBrk="0" hangingPunct="1">
        <a:defRPr sz="2280" kern="1200">
          <a:solidFill>
            <a:schemeClr val="tx1"/>
          </a:solidFill>
          <a:latin typeface="+mn-lt"/>
          <a:ea typeface="+mn-ea"/>
          <a:cs typeface="+mn-cs"/>
        </a:defRPr>
      </a:lvl4pPr>
      <a:lvl5pPr marL="2316541" algn="l" defTabSz="1158270" rtl="0" eaLnBrk="1" latinLnBrk="0" hangingPunct="1">
        <a:defRPr sz="2280" kern="1200">
          <a:solidFill>
            <a:schemeClr val="tx1"/>
          </a:solidFill>
          <a:latin typeface="+mn-lt"/>
          <a:ea typeface="+mn-ea"/>
          <a:cs typeface="+mn-cs"/>
        </a:defRPr>
      </a:lvl5pPr>
      <a:lvl6pPr marL="2895676" algn="l" defTabSz="1158270" rtl="0" eaLnBrk="1" latinLnBrk="0" hangingPunct="1">
        <a:defRPr sz="2280" kern="1200">
          <a:solidFill>
            <a:schemeClr val="tx1"/>
          </a:solidFill>
          <a:latin typeface="+mn-lt"/>
          <a:ea typeface="+mn-ea"/>
          <a:cs typeface="+mn-cs"/>
        </a:defRPr>
      </a:lvl6pPr>
      <a:lvl7pPr marL="3474811" algn="l" defTabSz="1158270" rtl="0" eaLnBrk="1" latinLnBrk="0" hangingPunct="1">
        <a:defRPr sz="2280" kern="1200">
          <a:solidFill>
            <a:schemeClr val="tx1"/>
          </a:solidFill>
          <a:latin typeface="+mn-lt"/>
          <a:ea typeface="+mn-ea"/>
          <a:cs typeface="+mn-cs"/>
        </a:defRPr>
      </a:lvl7pPr>
      <a:lvl8pPr marL="4053947" algn="l" defTabSz="1158270" rtl="0" eaLnBrk="1" latinLnBrk="0" hangingPunct="1">
        <a:defRPr sz="2280" kern="1200">
          <a:solidFill>
            <a:schemeClr val="tx1"/>
          </a:solidFill>
          <a:latin typeface="+mn-lt"/>
          <a:ea typeface="+mn-ea"/>
          <a:cs typeface="+mn-cs"/>
        </a:defRPr>
      </a:lvl8pPr>
      <a:lvl9pPr marL="4633082" algn="l" defTabSz="1158270" rtl="0" eaLnBrk="1" latinLnBrk="0" hangingPunct="1">
        <a:defRPr sz="2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QuzmFiBrvB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jpeg"/><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50.png"/><Relationship Id="rId5" Type="http://schemas.openxmlformats.org/officeDocument/2006/relationships/image" Target="../media/image15.png"/><Relationship Id="rId4" Type="http://schemas.openxmlformats.org/officeDocument/2006/relationships/image" Target="../media/image130.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2.png"/><Relationship Id="rId5" Type="http://schemas.openxmlformats.org/officeDocument/2006/relationships/image" Target="../media/image110.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9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pbslearningmedia.org/asset/lsps07_int_circmotion/"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21.jpeg"/><Relationship Id="rId4" Type="http://schemas.openxmlformats.org/officeDocument/2006/relationships/image" Target="NULL"/></Relationships>
</file>

<file path=ppt/slides/_rels/slide32.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41.png"/><Relationship Id="rId3" Type="http://schemas.openxmlformats.org/officeDocument/2006/relationships/image" Target="../media/image22.jpeg"/><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3" Type="http://schemas.openxmlformats.org/officeDocument/2006/relationships/image" Target="../media/image46.png"/><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slideLayout" Target="../slideLayouts/slideLayout7.xml"/><Relationship Id="rId16" Type="http://schemas.openxmlformats.org/officeDocument/2006/relationships/image" Target="NULL"/><Relationship Id="rId1" Type="http://schemas.openxmlformats.org/officeDocument/2006/relationships/tags" Target="../tags/tag10.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35.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4.jpg"/><Relationship Id="rId1" Type="http://schemas.openxmlformats.org/officeDocument/2006/relationships/slideLayout" Target="../slideLayouts/slideLayout7.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53.png"/><Relationship Id="rId7" Type="http://schemas.openxmlformats.org/officeDocument/2006/relationships/image" Target="../media/image491.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48.png"/><Relationship Id="rId5" Type="http://schemas.openxmlformats.org/officeDocument/2006/relationships/image" Target="../media/image28.png"/><Relationship Id="rId4" Type="http://schemas.openxmlformats.org/officeDocument/2006/relationships/image" Target="../media/image54.png"/><Relationship Id="rId9" Type="http://schemas.openxmlformats.org/officeDocument/2006/relationships/image" Target="NULL"/></Relationships>
</file>

<file path=ppt/slides/_rels/slide38.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slideLayout" Target="../slideLayouts/slideLayout7.xml"/><Relationship Id="rId16" Type="http://schemas.openxmlformats.org/officeDocument/2006/relationships/image" Target="NULL"/><Relationship Id="rId1" Type="http://schemas.openxmlformats.org/officeDocument/2006/relationships/tags" Target="../tags/tag12.xml"/><Relationship Id="rId6" Type="http://schemas.openxmlformats.org/officeDocument/2006/relationships/image" Target="NULL"/><Relationship Id="rId11"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19"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39.xml.rels><?xml version="1.0" encoding="UTF-8" standalone="yes"?>
<Relationships xmlns="http://schemas.openxmlformats.org/package/2006/relationships"><Relationship Id="rId8" Type="http://schemas.openxmlformats.org/officeDocument/2006/relationships/image" Target="../media/image551.png"/><Relationship Id="rId3" Type="http://schemas.openxmlformats.org/officeDocument/2006/relationships/image" Target="../media/image29.tmp"/><Relationship Id="rId7" Type="http://schemas.openxmlformats.org/officeDocument/2006/relationships/image" Target="../media/image540.pn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31.png"/><Relationship Id="rId5" Type="http://schemas.openxmlformats.org/officeDocument/2006/relationships/image" Target="../media/image521.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5.png"/><Relationship Id="rId3" Type="http://schemas.openxmlformats.org/officeDocument/2006/relationships/image" Target="../media/image30.png"/><Relationship Id="rId7" Type="http://schemas.openxmlformats.org/officeDocument/2006/relationships/image" Target="../media/image60.png"/><Relationship Id="rId12" Type="http://schemas.openxmlformats.org/officeDocument/2006/relationships/image" Target="../media/image64.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3.png"/><Relationship Id="rId5" Type="http://schemas.openxmlformats.org/officeDocument/2006/relationships/image" Target="../media/image580.png"/><Relationship Id="rId10" Type="http://schemas.openxmlformats.org/officeDocument/2006/relationships/image" Target="../media/image62.png"/><Relationship Id="rId4" Type="http://schemas.openxmlformats.org/officeDocument/2006/relationships/image" Target="../media/image28.png"/><Relationship Id="rId9" Type="http://schemas.openxmlformats.org/officeDocument/2006/relationships/image" Target="NULL"/><Relationship Id="rId14" Type="http://schemas.openxmlformats.org/officeDocument/2006/relationships/image" Target="NULL"/></Relationships>
</file>

<file path=ppt/slides/_rels/slide41.xml.rels><?xml version="1.0" encoding="UTF-8" standalone="yes"?>
<Relationships xmlns="http://schemas.openxmlformats.org/package/2006/relationships"><Relationship Id="rId8" Type="http://schemas.openxmlformats.org/officeDocument/2006/relationships/image" Target="../media/image270.png"/><Relationship Id="rId13" Type="http://schemas.openxmlformats.org/officeDocument/2006/relationships/image" Target="../media/image330.png"/><Relationship Id="rId18" Type="http://schemas.openxmlformats.org/officeDocument/2006/relationships/image" Target="../media/image37.png"/><Relationship Id="rId3" Type="http://schemas.openxmlformats.org/officeDocument/2006/relationships/image" Target="../media/image28.png"/><Relationship Id="rId21" Type="http://schemas.openxmlformats.org/officeDocument/2006/relationships/image" Target="../media/image400.png"/><Relationship Id="rId7" Type="http://schemas.openxmlformats.org/officeDocument/2006/relationships/image" Target="../media/image260.png"/><Relationship Id="rId12" Type="http://schemas.openxmlformats.org/officeDocument/2006/relationships/image" Target="../media/image431.png"/><Relationship Id="rId17" Type="http://schemas.openxmlformats.org/officeDocument/2006/relationships/image" Target="../media/image360.png"/><Relationship Id="rId25" Type="http://schemas.openxmlformats.org/officeDocument/2006/relationships/image" Target="../media/image68.png"/><Relationship Id="rId2" Type="http://schemas.openxmlformats.org/officeDocument/2006/relationships/slideLayout" Target="../slideLayouts/slideLayout7.xml"/><Relationship Id="rId16" Type="http://schemas.openxmlformats.org/officeDocument/2006/relationships/image" Target="../media/image350.png"/><Relationship Id="rId20" Type="http://schemas.openxmlformats.org/officeDocument/2006/relationships/image" Target="../media/image390.png"/><Relationship Id="rId1" Type="http://schemas.openxmlformats.org/officeDocument/2006/relationships/tags" Target="../tags/tag13.xml"/><Relationship Id="rId6" Type="http://schemas.openxmlformats.org/officeDocument/2006/relationships/image" Target="../media/image250.png"/><Relationship Id="rId11" Type="http://schemas.openxmlformats.org/officeDocument/2006/relationships/image" Target="../media/image310.png"/><Relationship Id="rId24" Type="http://schemas.openxmlformats.org/officeDocument/2006/relationships/image" Target="../media/image67.png"/><Relationship Id="rId5" Type="http://schemas.openxmlformats.org/officeDocument/2006/relationships/image" Target="../media/image241.png"/><Relationship Id="rId15" Type="http://schemas.openxmlformats.org/officeDocument/2006/relationships/image" Target="../media/image66.png"/><Relationship Id="rId23" Type="http://schemas.openxmlformats.org/officeDocument/2006/relationships/image" Target="../media/image430.png"/><Relationship Id="rId10" Type="http://schemas.openxmlformats.org/officeDocument/2006/relationships/image" Target="../media/image290.png"/><Relationship Id="rId19" Type="http://schemas.openxmlformats.org/officeDocument/2006/relationships/image" Target="../media/image380.png"/><Relationship Id="rId4" Type="http://schemas.openxmlformats.org/officeDocument/2006/relationships/image" Target="../media/image230.png"/><Relationship Id="rId9" Type="http://schemas.openxmlformats.org/officeDocument/2006/relationships/image" Target="../media/image280.png"/><Relationship Id="rId14" Type="http://schemas.openxmlformats.org/officeDocument/2006/relationships/image" Target="../media/image511.png"/><Relationship Id="rId22" Type="http://schemas.openxmlformats.org/officeDocument/2006/relationships/image" Target="../media/image420.png"/></Relationships>
</file>

<file path=ppt/slides/_rels/slide42.xml.rels><?xml version="1.0" encoding="UTF-8" standalone="yes"?>
<Relationships xmlns="http://schemas.openxmlformats.org/package/2006/relationships"><Relationship Id="rId8" Type="http://schemas.openxmlformats.org/officeDocument/2006/relationships/image" Target="../media/image500.png"/><Relationship Id="rId13" Type="http://schemas.openxmlformats.org/officeDocument/2006/relationships/image" Target="../media/image550.png"/><Relationship Id="rId18" Type="http://schemas.openxmlformats.org/officeDocument/2006/relationships/image" Target="../media/image380.png"/><Relationship Id="rId3" Type="http://schemas.openxmlformats.org/officeDocument/2006/relationships/image" Target="../media/image28.png"/><Relationship Id="rId21" Type="http://schemas.openxmlformats.org/officeDocument/2006/relationships/image" Target="../media/image420.png"/><Relationship Id="rId7" Type="http://schemas.openxmlformats.org/officeDocument/2006/relationships/image" Target="../media/image490.png"/><Relationship Id="rId12" Type="http://schemas.openxmlformats.org/officeDocument/2006/relationships/image" Target="../media/image69.png"/><Relationship Id="rId17" Type="http://schemas.openxmlformats.org/officeDocument/2006/relationships/image" Target="../media/image37.png"/><Relationship Id="rId2" Type="http://schemas.openxmlformats.org/officeDocument/2006/relationships/slideLayout" Target="../slideLayouts/slideLayout7.xml"/><Relationship Id="rId16" Type="http://schemas.openxmlformats.org/officeDocument/2006/relationships/image" Target="../media/image360.png"/><Relationship Id="rId20" Type="http://schemas.openxmlformats.org/officeDocument/2006/relationships/image" Target="../media/image400.png"/><Relationship Id="rId1" Type="http://schemas.openxmlformats.org/officeDocument/2006/relationships/tags" Target="../tags/tag14.xml"/><Relationship Id="rId6" Type="http://schemas.openxmlformats.org/officeDocument/2006/relationships/image" Target="../media/image480.png"/><Relationship Id="rId11" Type="http://schemas.openxmlformats.org/officeDocument/2006/relationships/image" Target="../media/image530.png"/><Relationship Id="rId24" Type="http://schemas.openxmlformats.org/officeDocument/2006/relationships/image" Target="../media/image71.png"/><Relationship Id="rId5" Type="http://schemas.openxmlformats.org/officeDocument/2006/relationships/image" Target="../media/image470.png"/><Relationship Id="rId15" Type="http://schemas.openxmlformats.org/officeDocument/2006/relationships/image" Target="../media/image350.png"/><Relationship Id="rId23" Type="http://schemas.openxmlformats.org/officeDocument/2006/relationships/image" Target="../media/image70.png"/><Relationship Id="rId10" Type="http://schemas.openxmlformats.org/officeDocument/2006/relationships/image" Target="../media/image520.png"/><Relationship Id="rId19" Type="http://schemas.openxmlformats.org/officeDocument/2006/relationships/image" Target="../media/image390.png"/><Relationship Id="rId4" Type="http://schemas.openxmlformats.org/officeDocument/2006/relationships/image" Target="../media/image460.png"/><Relationship Id="rId9" Type="http://schemas.openxmlformats.org/officeDocument/2006/relationships/image" Target="../media/image510.png"/><Relationship Id="rId14" Type="http://schemas.openxmlformats.org/officeDocument/2006/relationships/image" Target="../media/image66.png"/><Relationship Id="rId22" Type="http://schemas.openxmlformats.org/officeDocument/2006/relationships/image" Target="../media/image430.png"/></Relationships>
</file>

<file path=ppt/slides/_rels/slide43.xml.rels><?xml version="1.0" encoding="UTF-8" standalone="yes"?>
<Relationships xmlns="http://schemas.openxmlformats.org/package/2006/relationships"><Relationship Id="rId8" Type="http://schemas.openxmlformats.org/officeDocument/2006/relationships/image" Target="../media/image500.png"/><Relationship Id="rId13" Type="http://schemas.openxmlformats.org/officeDocument/2006/relationships/image" Target="../media/image590.png"/><Relationship Id="rId18" Type="http://schemas.openxmlformats.org/officeDocument/2006/relationships/image" Target="../media/image640.png"/><Relationship Id="rId3" Type="http://schemas.openxmlformats.org/officeDocument/2006/relationships/image" Target="../media/image28.png"/><Relationship Id="rId21" Type="http://schemas.openxmlformats.org/officeDocument/2006/relationships/image" Target="../media/image670.png"/><Relationship Id="rId7" Type="http://schemas.openxmlformats.org/officeDocument/2006/relationships/image" Target="../media/image490.png"/><Relationship Id="rId12" Type="http://schemas.openxmlformats.org/officeDocument/2006/relationships/image" Target="../media/image72.png"/><Relationship Id="rId17" Type="http://schemas.openxmlformats.org/officeDocument/2006/relationships/image" Target="../media/image630.png"/><Relationship Id="rId25" Type="http://schemas.openxmlformats.org/officeDocument/2006/relationships/image" Target="../media/image76.png"/><Relationship Id="rId2" Type="http://schemas.openxmlformats.org/officeDocument/2006/relationships/slideLayout" Target="../slideLayouts/slideLayout7.xml"/><Relationship Id="rId16" Type="http://schemas.openxmlformats.org/officeDocument/2006/relationships/image" Target="../media/image620.png"/><Relationship Id="rId20" Type="http://schemas.openxmlformats.org/officeDocument/2006/relationships/image" Target="../media/image660.png"/><Relationship Id="rId1" Type="http://schemas.openxmlformats.org/officeDocument/2006/relationships/tags" Target="../tags/tag15.xml"/><Relationship Id="rId6" Type="http://schemas.openxmlformats.org/officeDocument/2006/relationships/image" Target="../media/image480.png"/><Relationship Id="rId11" Type="http://schemas.openxmlformats.org/officeDocument/2006/relationships/image" Target="../media/image530.png"/><Relationship Id="rId24" Type="http://schemas.openxmlformats.org/officeDocument/2006/relationships/image" Target="../media/image75.png"/><Relationship Id="rId5" Type="http://schemas.openxmlformats.org/officeDocument/2006/relationships/image" Target="../media/image470.png"/><Relationship Id="rId15" Type="http://schemas.openxmlformats.org/officeDocument/2006/relationships/image" Target="../media/image74.png"/><Relationship Id="rId23" Type="http://schemas.openxmlformats.org/officeDocument/2006/relationships/image" Target="../media/image690.png"/><Relationship Id="rId10" Type="http://schemas.openxmlformats.org/officeDocument/2006/relationships/image" Target="../media/image520.png"/><Relationship Id="rId19" Type="http://schemas.openxmlformats.org/officeDocument/2006/relationships/image" Target="../media/image650.png"/><Relationship Id="rId4" Type="http://schemas.openxmlformats.org/officeDocument/2006/relationships/image" Target="../media/image460.png"/><Relationship Id="rId9" Type="http://schemas.openxmlformats.org/officeDocument/2006/relationships/image" Target="../media/image510.png"/><Relationship Id="rId14" Type="http://schemas.openxmlformats.org/officeDocument/2006/relationships/image" Target="../media/image73.png"/><Relationship Id="rId22" Type="http://schemas.openxmlformats.org/officeDocument/2006/relationships/image" Target="../media/image680.png"/></Relationships>
</file>

<file path=ppt/slides/_rels/slide44.xml.rels><?xml version="1.0" encoding="UTF-8" standalone="yes"?>
<Relationships xmlns="http://schemas.openxmlformats.org/package/2006/relationships"><Relationship Id="rId8" Type="http://schemas.openxmlformats.org/officeDocument/2006/relationships/image" Target="../media/image630.png"/><Relationship Id="rId13" Type="http://schemas.openxmlformats.org/officeDocument/2006/relationships/image" Target="../media/image680.png"/><Relationship Id="rId3" Type="http://schemas.openxmlformats.org/officeDocument/2006/relationships/image" Target="../media/image28.png"/><Relationship Id="rId7" Type="http://schemas.openxmlformats.org/officeDocument/2006/relationships/image" Target="../media/image620.png"/><Relationship Id="rId12" Type="http://schemas.openxmlformats.org/officeDocument/2006/relationships/image" Target="../media/image670.png"/><Relationship Id="rId17" Type="http://schemas.openxmlformats.org/officeDocument/2006/relationships/image" Target="../media/image31.png"/><Relationship Id="rId2" Type="http://schemas.openxmlformats.org/officeDocument/2006/relationships/slideLayout" Target="../slideLayouts/slideLayout7.xml"/><Relationship Id="rId16" Type="http://schemas.openxmlformats.org/officeDocument/2006/relationships/image" Target="../media/image79.png"/><Relationship Id="rId1" Type="http://schemas.openxmlformats.org/officeDocument/2006/relationships/tags" Target="../tags/tag16.xml"/><Relationship Id="rId6" Type="http://schemas.openxmlformats.org/officeDocument/2006/relationships/image" Target="../media/image74.png"/><Relationship Id="rId11" Type="http://schemas.openxmlformats.org/officeDocument/2006/relationships/image" Target="../media/image660.png"/><Relationship Id="rId5" Type="http://schemas.openxmlformats.org/officeDocument/2006/relationships/image" Target="../media/image77.png"/><Relationship Id="rId15" Type="http://schemas.openxmlformats.org/officeDocument/2006/relationships/image" Target="../media/image78.png"/><Relationship Id="rId10" Type="http://schemas.openxmlformats.org/officeDocument/2006/relationships/image" Target="../media/image650.png"/><Relationship Id="rId4" Type="http://schemas.openxmlformats.org/officeDocument/2006/relationships/image" Target="../media/image730.png"/><Relationship Id="rId9" Type="http://schemas.openxmlformats.org/officeDocument/2006/relationships/image" Target="../media/image640.png"/><Relationship Id="rId14" Type="http://schemas.openxmlformats.org/officeDocument/2006/relationships/image" Target="../media/image69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09735" y="2199709"/>
            <a:ext cx="9144000" cy="4070462"/>
          </a:xfrm>
        </p:spPr>
        <p:txBody>
          <a:bodyPr>
            <a:normAutofit/>
          </a:bodyPr>
          <a:lstStyle/>
          <a:p>
            <a:r>
              <a:rPr lang="en-US" sz="4000" dirty="0"/>
              <a:t>PHYS 1111K</a:t>
            </a:r>
            <a:br>
              <a:rPr lang="en-US" sz="4000" dirty="0"/>
            </a:br>
            <a:r>
              <a:rPr lang="en-US" sz="4000" dirty="0"/>
              <a:t/>
            </a:r>
            <a:br>
              <a:rPr lang="en-US" sz="4000" dirty="0"/>
            </a:br>
            <a:r>
              <a:rPr lang="en-US" sz="4000" dirty="0"/>
              <a:t>Lectures </a:t>
            </a:r>
            <a:r>
              <a:rPr lang="en-US" sz="4000" dirty="0" smtClean="0"/>
              <a:t>19-20</a:t>
            </a:r>
            <a:br>
              <a:rPr lang="en-US" sz="4000" dirty="0" smtClean="0"/>
            </a:br>
            <a:r>
              <a:rPr lang="en-US" sz="4000" dirty="0"/>
              <a:t/>
            </a:r>
            <a:br>
              <a:rPr lang="en-US" sz="4000" dirty="0"/>
            </a:br>
            <a:r>
              <a:rPr lang="en-US" sz="4000" dirty="0"/>
              <a:t/>
            </a:r>
            <a:br>
              <a:rPr lang="en-US" sz="4000" dirty="0"/>
            </a:br>
            <a:r>
              <a:rPr lang="en-US" sz="2400" b="1" dirty="0" err="1" smtClean="0">
                <a:latin typeface="+mn-lt"/>
              </a:rPr>
              <a:t>Youtube</a:t>
            </a:r>
            <a:r>
              <a:rPr lang="en-US" sz="2400" b="1" dirty="0">
                <a:latin typeface="+mn-lt"/>
              </a:rPr>
              <a:t>: </a:t>
            </a:r>
            <a:r>
              <a:rPr lang="en-US" sz="2400" b="1" dirty="0">
                <a:latin typeface="+mn-lt"/>
                <a:hlinkClick r:id="rId2"/>
              </a:rPr>
              <a:t>https://</a:t>
            </a:r>
            <a:r>
              <a:rPr lang="en-US" sz="2400" b="1" dirty="0" smtClean="0">
                <a:latin typeface="+mn-lt"/>
                <a:hlinkClick r:id="rId2"/>
              </a:rPr>
              <a:t>youtu.be/QuzmFiBrvBE</a:t>
            </a:r>
            <a:r>
              <a:rPr lang="en-US" sz="2400" b="1" dirty="0" smtClean="0">
                <a:latin typeface="+mn-lt"/>
              </a:rPr>
              <a:t> </a:t>
            </a:r>
            <a:endParaRPr lang="en-US" sz="4000" dirty="0"/>
          </a:p>
        </p:txBody>
      </p:sp>
      <p:sp>
        <p:nvSpPr>
          <p:cNvPr id="4" name="Slide Number Placeholder 3"/>
          <p:cNvSpPr>
            <a:spLocks noGrp="1"/>
          </p:cNvSpPr>
          <p:nvPr>
            <p:ph type="sldNum" sz="quarter" idx="12"/>
          </p:nvPr>
        </p:nvSpPr>
        <p:spPr/>
        <p:txBody>
          <a:bodyPr/>
          <a:lstStyle/>
          <a:p>
            <a:fld id="{6BF10542-A44D-4C9F-B005-EEB4A5BD4D37}" type="slidenum">
              <a:rPr lang="en-US" smtClean="0"/>
              <a:t>1</a:t>
            </a:fld>
            <a:endParaRPr lang="en-US"/>
          </a:p>
        </p:txBody>
      </p:sp>
    </p:spTree>
    <p:extLst>
      <p:ext uri="{BB962C8B-B14F-4D97-AF65-F5344CB8AC3E}">
        <p14:creationId xmlns:p14="http://schemas.microsoft.com/office/powerpoint/2010/main" val="25255790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bwMode="auto">
          <a:xfrm>
            <a:off x="1106873" y="538365"/>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Pressure in Liquids</a:t>
            </a:r>
          </a:p>
        </p:txBody>
      </p:sp>
      <p:pic>
        <p:nvPicPr>
          <p:cNvPr id="5" name="Picture 7" descr="13_05Figure"/>
          <p:cNvPicPr>
            <a:picLocks noChangeAspect="1" noChangeArrowheads="1"/>
          </p:cNvPicPr>
          <p:nvPr/>
        </p:nvPicPr>
        <p:blipFill>
          <a:blip r:embed="rId3">
            <a:extLst>
              <a:ext uri="{28A0092B-C50C-407E-A947-70E740481C1C}">
                <a14:useLocalDpi xmlns:a14="http://schemas.microsoft.com/office/drawing/2010/main" val="0"/>
              </a:ext>
            </a:extLst>
          </a:blip>
          <a:srcRect r="19528" b="47858"/>
          <a:stretch>
            <a:fillRect/>
          </a:stretch>
        </p:blipFill>
        <p:spPr bwMode="auto">
          <a:xfrm>
            <a:off x="1428530" y="2290184"/>
            <a:ext cx="4290334" cy="41752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52857" b="3936"/>
          <a:stretch/>
        </p:blipFill>
        <p:spPr>
          <a:xfrm>
            <a:off x="7772400" y="1376269"/>
            <a:ext cx="4274903" cy="2895393"/>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8193158" y="4725945"/>
                <a:ext cx="215911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rPr>
                        <m:t>𝑚𝑔</m:t>
                      </m:r>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8193158" y="4725945"/>
                <a:ext cx="2159117" cy="369332"/>
              </a:xfrm>
              <a:prstGeom prst="rect">
                <a:avLst/>
              </a:prstGeom>
              <a:blipFill>
                <a:blip r:embed="rId4"/>
                <a:stretch>
                  <a:fillRect l="-4520" r="-3107" b="-32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763551" y="5263417"/>
                <a:ext cx="301896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𝑉</m:t>
                      </m:r>
                      <m:r>
                        <a:rPr lang="en-US" sz="2400" i="1">
                          <a:latin typeface="Cambria Math" panose="02040503050406030204" pitchFamily="18" charset="0"/>
                        </a:rPr>
                        <m:t>)</m:t>
                      </m:r>
                      <m:r>
                        <a:rPr lang="en-US" sz="2400" i="1">
                          <a:latin typeface="Cambria Math" panose="02040503050406030204" pitchFamily="18" charset="0"/>
                        </a:rPr>
                        <m:t>𝑔</m:t>
                      </m:r>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7763551" y="5263417"/>
                <a:ext cx="3018967" cy="369332"/>
              </a:xfrm>
              <a:prstGeom prst="rect">
                <a:avLst/>
              </a:prstGeom>
              <a:blipFill>
                <a:blip r:embed="rId5"/>
                <a:stretch>
                  <a:fillRect l="-1212" r="-2020" b="-344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1224574" y="5065897"/>
                <a:ext cx="1601995" cy="646331"/>
              </a:xfrm>
              <a:prstGeom prst="rect">
                <a:avLst/>
              </a:prstGeom>
              <a:noFill/>
              <a:ln>
                <a:solidFill>
                  <a:schemeClr val="tx1"/>
                </a:solidFill>
                <a:prstDash val="dash"/>
              </a:ln>
            </p:spPr>
            <p:txBody>
              <a:bodyPr wrap="square" rtlCol="0">
                <a:spAutoFit/>
              </a:bodyPr>
              <a:lstStyle/>
              <a:p>
                <a14:m>
                  <m:oMath xmlns:m="http://schemas.openxmlformats.org/officeDocument/2006/math">
                    <m:r>
                      <a:rPr lang="en-US" i="1">
                        <a:latin typeface="Cambria Math" panose="02040503050406030204" pitchFamily="18" charset="0"/>
                        <a:ea typeface="Cambria Math" panose="02040503050406030204" pitchFamily="18" charset="0"/>
                      </a:rPr>
                      <m:t>𝜌</m:t>
                    </m:r>
                  </m:oMath>
                </a14:m>
                <a:r>
                  <a:rPr lang="en-US" i="1" dirty="0"/>
                  <a:t> is the density of the liquid</a:t>
                </a:r>
              </a:p>
            </p:txBody>
          </p:sp>
        </mc:Choice>
        <mc:Fallback xmlns="">
          <p:sp>
            <p:nvSpPr>
              <p:cNvPr id="9" name="TextBox 8"/>
              <p:cNvSpPr txBox="1">
                <a:spLocks noRot="1" noChangeAspect="1" noMove="1" noResize="1" noEditPoints="1" noAdjustHandles="1" noChangeArrowheads="1" noChangeShapeType="1" noTextEdit="1"/>
              </p:cNvSpPr>
              <p:nvPr/>
            </p:nvSpPr>
            <p:spPr>
              <a:xfrm>
                <a:off x="11224574" y="5065897"/>
                <a:ext cx="1601995" cy="646331"/>
              </a:xfrm>
              <a:prstGeom prst="rect">
                <a:avLst/>
              </a:prstGeom>
              <a:blipFill>
                <a:blip r:embed="rId6"/>
                <a:stretch>
                  <a:fillRect l="-2642" t="-3704" r="-4906" b="-12963"/>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746692" y="5759724"/>
                <a:ext cx="320010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𝑝𝐴</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𝐴</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𝐴𝑑</m:t>
                      </m:r>
                      <m:r>
                        <a:rPr lang="en-US" sz="2400" i="1">
                          <a:latin typeface="Cambria Math" panose="02040503050406030204" pitchFamily="18" charset="0"/>
                        </a:rPr>
                        <m:t>)</m:t>
                      </m:r>
                      <m:r>
                        <a:rPr lang="en-US" sz="2400" i="1">
                          <a:latin typeface="Cambria Math" panose="02040503050406030204" pitchFamily="18" charset="0"/>
                        </a:rPr>
                        <m:t>𝑔</m:t>
                      </m:r>
                    </m:oMath>
                  </m:oMathPara>
                </a14:m>
                <a:endParaRPr lang="en-US" sz="2400" dirty="0"/>
              </a:p>
            </p:txBody>
          </p:sp>
        </mc:Choice>
        <mc:Fallback xmlns="">
          <p:sp>
            <p:nvSpPr>
              <p:cNvPr id="10" name="TextBox 9"/>
              <p:cNvSpPr txBox="1">
                <a:spLocks noRot="1" noChangeAspect="1" noMove="1" noResize="1" noEditPoints="1" noAdjustHandles="1" noChangeArrowheads="1" noChangeShapeType="1" noTextEdit="1"/>
              </p:cNvSpPr>
              <p:nvPr/>
            </p:nvSpPr>
            <p:spPr>
              <a:xfrm>
                <a:off x="7746692" y="5759724"/>
                <a:ext cx="3200107" cy="369332"/>
              </a:xfrm>
              <a:prstGeom prst="rect">
                <a:avLst/>
              </a:prstGeom>
              <a:blipFill>
                <a:blip r:embed="rId7"/>
                <a:stretch>
                  <a:fillRect l="-1143" r="-1905" b="-3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746692" y="6400126"/>
                <a:ext cx="234942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r>
                        <a:rPr lang="en-US" sz="2400" i="1">
                          <a:latin typeface="Cambria Math" panose="02040503050406030204" pitchFamily="18" charset="0"/>
                        </a:rPr>
                        <m:t>𝑝</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𝑝</m:t>
                          </m:r>
                        </m:e>
                        <m:sub>
                          <m:r>
                            <a:rPr lang="en-US" sz="2400" i="1">
                              <a:latin typeface="Cambria Math" panose="02040503050406030204" pitchFamily="18" charset="0"/>
                            </a:rPr>
                            <m:t>0</m:t>
                          </m:r>
                        </m:sub>
                      </m:sSub>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rPr>
                        <m:t>𝑔𝑑</m:t>
                      </m:r>
                    </m:oMath>
                  </m:oMathPara>
                </a14:m>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7746692" y="6400126"/>
                <a:ext cx="2349425" cy="369332"/>
              </a:xfrm>
              <a:prstGeom prst="rect">
                <a:avLst/>
              </a:prstGeom>
              <a:blipFill>
                <a:blip r:embed="rId8"/>
                <a:stretch>
                  <a:fillRect l="-1818" r="-3896" b="-35000"/>
                </a:stretch>
              </a:blipFill>
            </p:spPr>
            <p:txBody>
              <a:bodyPr/>
              <a:lstStyle/>
              <a:p>
                <a:r>
                  <a:rPr lang="en-US">
                    <a:noFill/>
                  </a:rPr>
                  <a:t> </a:t>
                </a:r>
              </a:p>
            </p:txBody>
          </p:sp>
        </mc:Fallback>
      </mc:AlternateContent>
      <p:sp>
        <p:nvSpPr>
          <p:cNvPr id="13" name="Rectangle 2"/>
          <p:cNvSpPr>
            <a:spLocks/>
          </p:cNvSpPr>
          <p:nvPr/>
        </p:nvSpPr>
        <p:spPr bwMode="auto">
          <a:xfrm>
            <a:off x="985635" y="7711131"/>
            <a:ext cx="10176226"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marL="342900" indent="-342900" algn="ctr">
              <a:buFont typeface="Arial" panose="020B0604020202020204" pitchFamily="34" charset="0"/>
              <a:buChar char="•"/>
            </a:pPr>
            <a:r>
              <a:rPr lang="en-US" altLang="en-US" sz="2000" dirty="0">
                <a:latin typeface="Arial" panose="020B0604020202020204" pitchFamily="34" charset="0"/>
              </a:rPr>
              <a:t>Pressure in a liquid depends on depth of liquid (not shape of container)</a:t>
            </a:r>
          </a:p>
        </p:txBody>
      </p:sp>
      <p:sp>
        <p:nvSpPr>
          <p:cNvPr id="14" name="Rectangle 13"/>
          <p:cNvSpPr/>
          <p:nvPr/>
        </p:nvSpPr>
        <p:spPr>
          <a:xfrm>
            <a:off x="7553002" y="6304441"/>
            <a:ext cx="2993196" cy="5094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251537" y="556260"/>
            <a:ext cx="4669868" cy="400110"/>
          </a:xfrm>
          <a:prstGeom prst="rect">
            <a:avLst/>
          </a:prstGeom>
        </p:spPr>
        <p:txBody>
          <a:bodyPr wrap="none">
            <a:spAutoFit/>
          </a:bodyPr>
          <a:lstStyle/>
          <a:p>
            <a:r>
              <a:rPr lang="en-US" altLang="en-US" sz="2000" i="1" dirty="0">
                <a:latin typeface="Arial" panose="020B0604020202020204" pitchFamily="34" charset="0"/>
              </a:rPr>
              <a:t>(Force exerted per unit area by a liquid)</a:t>
            </a:r>
          </a:p>
        </p:txBody>
      </p:sp>
      <p:sp>
        <p:nvSpPr>
          <p:cNvPr id="3" name="Slide Number Placeholder 2"/>
          <p:cNvSpPr>
            <a:spLocks noGrp="1"/>
          </p:cNvSpPr>
          <p:nvPr>
            <p:ph type="sldNum" sz="quarter" idx="12"/>
          </p:nvPr>
        </p:nvSpPr>
        <p:spPr/>
        <p:txBody>
          <a:bodyPr/>
          <a:lstStyle/>
          <a:p>
            <a:fld id="{6BF10542-A44D-4C9F-B005-EEB4A5BD4D37}" type="slidenum">
              <a:rPr lang="en-US" smtClean="0"/>
              <a:t>10</a:t>
            </a:fld>
            <a:endParaRPr lang="en-US"/>
          </a:p>
        </p:txBody>
      </p:sp>
    </p:spTree>
    <p:custDataLst>
      <p:tags r:id="rId1"/>
    </p:custDataLst>
    <p:extLst>
      <p:ext uri="{BB962C8B-B14F-4D97-AF65-F5344CB8AC3E}">
        <p14:creationId xmlns:p14="http://schemas.microsoft.com/office/powerpoint/2010/main" val="9859712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13" grpId="0"/>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p:cNvSpPr>
          <p:nvPr/>
        </p:nvSpPr>
        <p:spPr bwMode="auto">
          <a:xfrm>
            <a:off x="2400650" y="1267302"/>
            <a:ext cx="1118530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22531" name="Rectangle 3"/>
          <p:cNvSpPr>
            <a:spLocks/>
          </p:cNvSpPr>
          <p:nvPr/>
        </p:nvSpPr>
        <p:spPr bwMode="auto">
          <a:xfrm>
            <a:off x="2503424" y="2312004"/>
            <a:ext cx="10799064" cy="134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dirty="0">
                <a:latin typeface="Arial" panose="020B0604020202020204" pitchFamily="34" charset="0"/>
              </a:rPr>
              <a:t>The gas in the cylinder is at a pressure of  </a:t>
            </a:r>
            <a:r>
              <a:rPr lang="en-US" altLang="en-US" sz="2340" i="1" dirty="0" err="1">
                <a:latin typeface="Arial" panose="020B0604020202020204" pitchFamily="34" charset="0"/>
              </a:rPr>
              <a:t>p</a:t>
            </a:r>
            <a:r>
              <a:rPr lang="en-US" altLang="en-US" sz="2340" baseline="-6000" dirty="0" err="1">
                <a:latin typeface="Arial" panose="020B0604020202020204" pitchFamily="34" charset="0"/>
              </a:rPr>
              <a:t>gas</a:t>
            </a:r>
            <a:r>
              <a:rPr lang="en-US" altLang="en-US" sz="2340" dirty="0">
                <a:latin typeface="Arial" panose="020B0604020202020204" pitchFamily="34" charset="0"/>
              </a:rPr>
              <a:t> =  3.0 x 10</a:t>
            </a:r>
            <a:r>
              <a:rPr lang="en-US" altLang="en-US" sz="2340" baseline="32000" dirty="0">
                <a:latin typeface="Arial" panose="020B0604020202020204" pitchFamily="34" charset="0"/>
              </a:rPr>
              <a:t>5</a:t>
            </a:r>
            <a:r>
              <a:rPr lang="en-US" altLang="en-US" sz="2340" dirty="0">
                <a:latin typeface="Arial" panose="020B0604020202020204" pitchFamily="34" charset="0"/>
              </a:rPr>
              <a:t> Pa. How high is the column of mercury?</a:t>
            </a:r>
          </a:p>
        </p:txBody>
      </p:sp>
      <p:sp>
        <p:nvSpPr>
          <p:cNvPr id="6" name="Rectangle 3"/>
          <p:cNvSpPr>
            <a:spLocks/>
          </p:cNvSpPr>
          <p:nvPr/>
        </p:nvSpPr>
        <p:spPr bwMode="auto">
          <a:xfrm>
            <a:off x="2759219" y="6931671"/>
            <a:ext cx="494919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l"/>
            <a:r>
              <a:rPr lang="en-US" altLang="en-US" i="1" dirty="0">
                <a:latin typeface="Arial" panose="020B0604020202020204" pitchFamily="34" charset="0"/>
              </a:rPr>
              <a:t>p</a:t>
            </a:r>
            <a:r>
              <a:rPr lang="en-US" altLang="en-US" i="1" baseline="-25000" dirty="0">
                <a:latin typeface="Arial" panose="020B0604020202020204" pitchFamily="34" charset="0"/>
              </a:rPr>
              <a:t>0 </a:t>
            </a:r>
            <a:r>
              <a:rPr lang="en-US" altLang="en-US" i="1" dirty="0">
                <a:latin typeface="Arial" panose="020B0604020202020204" pitchFamily="34" charset="0"/>
              </a:rPr>
              <a:t>= </a:t>
            </a:r>
            <a:r>
              <a:rPr lang="en-US" altLang="en-US" i="1" dirty="0" err="1">
                <a:latin typeface="Arial" panose="020B0604020202020204" pitchFamily="34" charset="0"/>
              </a:rPr>
              <a:t>p</a:t>
            </a:r>
            <a:r>
              <a:rPr lang="en-US" altLang="en-US" baseline="-6000" dirty="0" err="1">
                <a:latin typeface="Arial" panose="020B0604020202020204" pitchFamily="34" charset="0"/>
              </a:rPr>
              <a:t>atmos</a:t>
            </a:r>
            <a:r>
              <a:rPr lang="en-US" altLang="en-US" dirty="0">
                <a:latin typeface="Arial" panose="020B0604020202020204" pitchFamily="34" charset="0"/>
              </a:rPr>
              <a:t> = 1 </a:t>
            </a:r>
            <a:r>
              <a:rPr lang="en-US" altLang="en-US" dirty="0" err="1">
                <a:latin typeface="Arial" panose="020B0604020202020204" pitchFamily="34" charset="0"/>
              </a:rPr>
              <a:t>atm</a:t>
            </a:r>
            <a:r>
              <a:rPr lang="en-US" altLang="en-US" dirty="0">
                <a:latin typeface="Arial" panose="020B0604020202020204" pitchFamily="34" charset="0"/>
              </a:rPr>
              <a:t> = 103,000 Pa</a:t>
            </a:r>
          </a:p>
        </p:txBody>
      </p:sp>
      <p:grpSp>
        <p:nvGrpSpPr>
          <p:cNvPr id="4" name="Group 3"/>
          <p:cNvGrpSpPr/>
          <p:nvPr/>
        </p:nvGrpSpPr>
        <p:grpSpPr>
          <a:xfrm>
            <a:off x="2648621" y="3099773"/>
            <a:ext cx="5530179" cy="3289874"/>
            <a:chOff x="3572256" y="2614864"/>
            <a:chExt cx="5530179" cy="3289874"/>
          </a:xfrm>
        </p:grpSpPr>
        <p:pic>
          <p:nvPicPr>
            <p:cNvPr id="22535" name="Picture 7" descr="13 ig author supplied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2256" y="2614864"/>
              <a:ext cx="5205150" cy="328987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8161658" y="2963008"/>
                  <a:ext cx="940777" cy="36933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en-US" dirty="0">
                            <a:latin typeface="Cambria Math" panose="02040503050406030204" pitchFamily="18" charset="0"/>
                          </a:rPr>
                          <m:t>kg</m:t>
                        </m:r>
                        <m:r>
                          <a:rPr lang="en-US" dirty="0">
                            <a:latin typeface="Cambria Math" panose="02040503050406030204" pitchFamily="18" charset="0"/>
                          </a:rPr>
                          <m:t>/</m:t>
                        </m:r>
                        <m:sSup>
                          <m:sSupPr>
                            <m:ctrlPr>
                              <a:rPr lang="en-US" i="1" dirty="0">
                                <a:latin typeface="Cambria Math" panose="02040503050406030204" pitchFamily="18" charset="0"/>
                              </a:rPr>
                            </m:ctrlPr>
                          </m:sSupPr>
                          <m:e>
                            <m:r>
                              <m:rPr>
                                <m:sty m:val="p"/>
                              </m:rPr>
                              <a:rPr lang="en-US" dirty="0">
                                <a:latin typeface="Cambria Math" panose="02040503050406030204" pitchFamily="18" charset="0"/>
                              </a:rPr>
                              <m:t>m</m:t>
                            </m:r>
                          </m:e>
                          <m:sup>
                            <m:r>
                              <a:rPr lang="en-US" dirty="0">
                                <a:latin typeface="Cambria Math" panose="02040503050406030204" pitchFamily="18" charset="0"/>
                              </a:rPr>
                              <m:t>3</m:t>
                            </m:r>
                          </m:sup>
                        </m:sSup>
                        <m:r>
                          <a:rPr lang="en-US" dirty="0">
                            <a:latin typeface="Cambria Math" panose="02040503050406030204" pitchFamily="18" charset="0"/>
                          </a:rPr>
                          <m:t> </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8161658" y="2963008"/>
                  <a:ext cx="940777" cy="369332"/>
                </a:xfrm>
                <a:prstGeom prst="rect">
                  <a:avLst/>
                </a:prstGeom>
                <a:blipFill>
                  <a:blip r:embed="rId4"/>
                  <a:stretch>
                    <a:fillRect b="-13333"/>
                  </a:stretch>
                </a:blipFill>
              </p:spPr>
              <p:txBody>
                <a:bodyPr/>
                <a:lstStyle/>
                <a:p>
                  <a:r>
                    <a:rPr lang="en-US">
                      <a:noFill/>
                    </a:rPr>
                    <a:t> </a:t>
                  </a:r>
                </a:p>
              </p:txBody>
            </p:sp>
          </mc:Fallback>
        </mc:AlternateContent>
      </p:grpSp>
      <p:sp>
        <p:nvSpPr>
          <p:cNvPr id="5" name="Slide Number Placeholder 4"/>
          <p:cNvSpPr>
            <a:spLocks noGrp="1"/>
          </p:cNvSpPr>
          <p:nvPr>
            <p:ph type="sldNum" sz="quarter" idx="12"/>
          </p:nvPr>
        </p:nvSpPr>
        <p:spPr/>
        <p:txBody>
          <a:bodyPr/>
          <a:lstStyle/>
          <a:p>
            <a:fld id="{6BF10542-A44D-4C9F-B005-EEB4A5BD4D37}" type="slidenum">
              <a:rPr lang="en-US" smtClean="0"/>
              <a:t>11</a:t>
            </a:fld>
            <a:endParaRPr lang="en-US"/>
          </a:p>
        </p:txBody>
      </p:sp>
      <mc:AlternateContent xmlns:mc="http://schemas.openxmlformats.org/markup-compatibility/2006" xmlns:a14="http://schemas.microsoft.com/office/drawing/2010/main">
        <mc:Choice Requires="a14">
          <p:sp>
            <p:nvSpPr>
              <p:cNvPr id="2" name="TextBox 1"/>
              <p:cNvSpPr txBox="1"/>
              <p:nvPr/>
            </p:nvSpPr>
            <p:spPr>
              <a:xfrm>
                <a:off x="9024257" y="3486089"/>
                <a:ext cx="5094514" cy="3694025"/>
              </a:xfrm>
              <a:prstGeom prst="rect">
                <a:avLst/>
              </a:prstGeom>
              <a:noFill/>
            </p:spPr>
            <p:txBody>
              <a:bodyPr wrap="square" rtlCol="0">
                <a:spAutoFit/>
              </a:bodyPr>
              <a:lstStyle/>
              <a:p>
                <a:pPr marL="403225">
                  <a:spcAft>
                    <a:spcPts val="1800"/>
                  </a:spcAft>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𝑔𝑎𝑠</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𝑚𝑒𝑟𝑐𝑢𝑟𝑦</m:t>
                          </m:r>
                        </m:sub>
                      </m:sSub>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3×</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5</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1.03×10</m:t>
                          </m:r>
                        </m:e>
                        <m:sup>
                          <m:r>
                            <a:rPr lang="en-US" sz="2000" b="0" i="1" smtClean="0">
                              <a:latin typeface="Cambria Math" panose="02040503050406030204" pitchFamily="18" charset="0"/>
                            </a:rPr>
                            <m:t>5</m:t>
                          </m:r>
                        </m:sup>
                      </m:sSup>
                      <m:r>
                        <a:rPr lang="en-US" sz="2000" b="0" i="1" smtClean="0">
                          <a:latin typeface="Cambria Math" panose="02040503050406030204" pitchFamily="18" charset="0"/>
                        </a:rPr>
                        <m:t>+</m:t>
                      </m:r>
                      <m:r>
                        <a:rPr lang="en-US" sz="2000" b="0" i="1" smtClean="0">
                          <a:latin typeface="Cambria Math" panose="02040503050406030204" pitchFamily="18" charset="0"/>
                        </a:rPr>
                        <m:t>𝜌</m:t>
                      </m:r>
                      <m:r>
                        <a:rPr lang="en-US" sz="2000" b="0" i="1" smtClean="0">
                          <a:latin typeface="Cambria Math" panose="02040503050406030204" pitchFamily="18" charset="0"/>
                        </a:rPr>
                        <m:t>𝑔h</m:t>
                      </m:r>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     </m:t>
                      </m:r>
                      <m:r>
                        <a:rPr lang="en-US" sz="2000" b="0" i="1" smtClean="0">
                          <a:latin typeface="Cambria Math" panose="02040503050406030204" pitchFamily="18" charset="0"/>
                        </a:rPr>
                        <m:t>(3−1.03)</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10</m:t>
                          </m:r>
                        </m:e>
                        <m:sup>
                          <m:r>
                            <a:rPr lang="en-US" sz="2000" i="1">
                              <a:latin typeface="Cambria Math" panose="02040503050406030204" pitchFamily="18" charset="0"/>
                            </a:rPr>
                            <m:t>5</m:t>
                          </m:r>
                        </m:sup>
                      </m:sSup>
                      <m:r>
                        <a:rPr lang="en-US" sz="2000" i="1">
                          <a:latin typeface="Cambria Math" panose="02040503050406030204" pitchFamily="18" charset="0"/>
                        </a:rPr>
                        <m:t>=</m:t>
                      </m:r>
                      <m:r>
                        <a:rPr lang="en-US" sz="2000" b="0" i="1" smtClean="0">
                          <a:latin typeface="Cambria Math" panose="02040503050406030204" pitchFamily="18" charset="0"/>
                        </a:rPr>
                        <m:t>(13600)(9.8)</m:t>
                      </m:r>
                      <m:r>
                        <a:rPr lang="en-US" sz="2000" i="1">
                          <a:latin typeface="Cambria Math" panose="02040503050406030204" pitchFamily="18" charset="0"/>
                        </a:rPr>
                        <m:t>h</m:t>
                      </m:r>
                    </m:oMath>
                  </m:oMathPara>
                </a14:m>
                <a:endParaRPr lang="en-US" sz="2000" dirty="0"/>
              </a:p>
              <a:p>
                <a:pPr>
                  <a:spcAft>
                    <a:spcPts val="24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     </m:t>
                      </m:r>
                      <m:r>
                        <a:rPr lang="en-US" sz="2000" i="1" smtClean="0">
                          <a:latin typeface="Cambria Math" panose="02040503050406030204" pitchFamily="18" charset="0"/>
                        </a:rPr>
                        <m:t>h</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1.97×</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5</m:t>
                              </m:r>
                            </m:sup>
                          </m:sSup>
                        </m:num>
                        <m:den>
                          <m:r>
                            <a:rPr lang="en-US" sz="2000" b="0" i="1" smtClean="0">
                              <a:latin typeface="Cambria Math" panose="02040503050406030204" pitchFamily="18" charset="0"/>
                            </a:rPr>
                            <m:t>(13600)(9.8)</m:t>
                          </m:r>
                        </m:den>
                      </m:f>
                    </m:oMath>
                  </m:oMathPara>
                </a14:m>
                <a:endParaRPr lang="en-US" sz="2000" b="0" dirty="0" smtClean="0"/>
              </a:p>
              <a:p>
                <a:pPr>
                  <a:spcAft>
                    <a:spcPts val="1800"/>
                  </a:spcAft>
                </a:pPr>
                <a14:m>
                  <m:oMathPara xmlns:m="http://schemas.openxmlformats.org/officeDocument/2006/math">
                    <m:oMathParaPr>
                      <m:jc m:val="left"/>
                    </m:oMathParaPr>
                    <m:oMath xmlns:m="http://schemas.openxmlformats.org/officeDocument/2006/math">
                      <m:r>
                        <a:rPr lang="en-US" sz="2800" b="0" i="1" smtClean="0">
                          <a:latin typeface="Cambria Math" panose="02040503050406030204" pitchFamily="18" charset="0"/>
                        </a:rPr>
                        <m:t>⇒  </m:t>
                      </m:r>
                      <m:r>
                        <a:rPr lang="en-US" sz="2800" b="1" i="1" smtClean="0">
                          <a:latin typeface="Cambria Math" panose="02040503050406030204" pitchFamily="18" charset="0"/>
                        </a:rPr>
                        <m:t>𝒉</m:t>
                      </m:r>
                      <m:r>
                        <a:rPr lang="en-US" sz="2800" b="1" i="1" smtClean="0">
                          <a:latin typeface="Cambria Math" panose="02040503050406030204" pitchFamily="18" charset="0"/>
                        </a:rPr>
                        <m:t>=</m:t>
                      </m:r>
                      <m:r>
                        <a:rPr lang="en-US" sz="2800" b="1" i="1" smtClean="0">
                          <a:latin typeface="Cambria Math" panose="02040503050406030204" pitchFamily="18" charset="0"/>
                        </a:rPr>
                        <m:t>𝟏</m:t>
                      </m:r>
                      <m:r>
                        <a:rPr lang="en-US" sz="2800" b="1" i="1" smtClean="0">
                          <a:latin typeface="Cambria Math" panose="02040503050406030204" pitchFamily="18" charset="0"/>
                        </a:rPr>
                        <m:t>.</m:t>
                      </m:r>
                      <m:r>
                        <a:rPr lang="en-US" sz="2800" b="1" i="1" smtClean="0">
                          <a:latin typeface="Cambria Math" panose="02040503050406030204" pitchFamily="18" charset="0"/>
                        </a:rPr>
                        <m:t>𝟒𝟖</m:t>
                      </m:r>
                      <m:r>
                        <a:rPr lang="en-US" sz="2800" b="1" i="1" smtClean="0">
                          <a:latin typeface="Cambria Math" panose="02040503050406030204" pitchFamily="18" charset="0"/>
                        </a:rPr>
                        <m:t> </m:t>
                      </m:r>
                      <m:r>
                        <a:rPr lang="en-US" sz="2800" b="1" i="1" smtClean="0">
                          <a:latin typeface="Cambria Math" panose="02040503050406030204" pitchFamily="18" charset="0"/>
                        </a:rPr>
                        <m:t>𝒎</m:t>
                      </m:r>
                    </m:oMath>
                  </m:oMathPara>
                </a14:m>
                <a:endParaRPr lang="en-US" sz="2000" b="1" dirty="0" smtClean="0"/>
              </a:p>
              <a:p>
                <a:endParaRPr lang="en-US"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9024257" y="3486089"/>
                <a:ext cx="5094514" cy="3694025"/>
              </a:xfrm>
              <a:prstGeom prst="rect">
                <a:avLst/>
              </a:prstGeom>
              <a:blipFill>
                <a:blip r:embed="rId5"/>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358228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819196" y="1004657"/>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Buoyancy</a:t>
            </a:r>
          </a:p>
        </p:txBody>
      </p:sp>
      <p:pic>
        <p:nvPicPr>
          <p:cNvPr id="25606" name="Picture 6" descr="13_16Figure"/>
          <p:cNvPicPr>
            <a:picLocks noChangeAspect="1" noChangeArrowheads="1"/>
          </p:cNvPicPr>
          <p:nvPr/>
        </p:nvPicPr>
        <p:blipFill>
          <a:blip r:embed="rId3">
            <a:extLst>
              <a:ext uri="{28A0092B-C50C-407E-A947-70E740481C1C}">
                <a14:useLocalDpi xmlns:a14="http://schemas.microsoft.com/office/drawing/2010/main" val="0"/>
              </a:ext>
            </a:extLst>
          </a:blip>
          <a:srcRect b="3572"/>
          <a:stretch>
            <a:fillRect/>
          </a:stretch>
        </p:blipFill>
        <p:spPr bwMode="auto">
          <a:xfrm>
            <a:off x="2841172" y="1894150"/>
            <a:ext cx="3837666" cy="536073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7720886" y="1894150"/>
                <a:ext cx="6136628" cy="5330932"/>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marL="342900" indent="-342900">
                  <a:spcAft>
                    <a:spcPts val="1200"/>
                  </a:spcAft>
                  <a:buFont typeface="Arial" panose="020B0604020202020204" pitchFamily="34" charset="0"/>
                  <a:buChar char="•"/>
                </a:pPr>
                <a:r>
                  <a:rPr lang="en-US" altLang="en-US" sz="2200" dirty="0">
                    <a:latin typeface="Arial" panose="020B0604020202020204" pitchFamily="34" charset="0"/>
                  </a:rPr>
                  <a:t>Difference between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𝑢𝑝</m:t>
                        </m:r>
                      </m:sub>
                    </m:sSub>
                  </m:oMath>
                </a14:m>
                <a:r>
                  <a:rPr lang="en-US" altLang="en-US" sz="2200" dirty="0">
                    <a:latin typeface="Arial" panose="020B0604020202020204" pitchFamily="34" charset="0"/>
                  </a:rPr>
                  <a:t> and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𝑑𝑜𝑤𝑛</m:t>
                        </m:r>
                      </m:sub>
                    </m:sSub>
                  </m:oMath>
                </a14:m>
                <a:r>
                  <a:rPr lang="en-US" altLang="en-US" sz="2200" dirty="0">
                    <a:latin typeface="Arial" panose="020B0604020202020204" pitchFamily="34" charset="0"/>
                  </a:rPr>
                  <a:t> is called the </a:t>
                </a:r>
                <a:r>
                  <a:rPr lang="en-US" altLang="en-US" sz="2200" b="1" dirty="0">
                    <a:latin typeface="Arial" panose="020B0604020202020204" pitchFamily="34" charset="0"/>
                  </a:rPr>
                  <a:t>buoyant force</a:t>
                </a:r>
                <a:r>
                  <a:rPr lang="en-US" altLang="en-US" sz="2200" dirty="0">
                    <a:latin typeface="Arial" panose="020B0604020202020204" pitchFamily="34" charset="0"/>
                  </a:rPr>
                  <a:t>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oMath>
                </a14:m>
                <a:r>
                  <a:rPr lang="en-US" altLang="en-US" sz="2200" dirty="0">
                    <a:latin typeface="Arial" panose="020B0604020202020204" pitchFamily="34" charset="0"/>
                  </a:rPr>
                  <a:t>) </a:t>
                </a:r>
                <a:endParaRPr lang="en-US" altLang="en-US" sz="2200" dirty="0" smtClean="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dirty="0">
                            <a:latin typeface="Cambria Math" panose="02040503050406030204" pitchFamily="18" charset="0"/>
                          </a:rPr>
                        </m:ctrlPr>
                      </m:sSubPr>
                      <m:e>
                        <m:r>
                          <a:rPr lang="en-US" altLang="en-US" sz="2200" i="1" dirty="0">
                            <a:latin typeface="Cambria Math" panose="02040503050406030204" pitchFamily="18" charset="0"/>
                          </a:rPr>
                          <m:t>𝐹</m:t>
                        </m:r>
                      </m:e>
                      <m:sub>
                        <m:r>
                          <a:rPr lang="en-US" altLang="en-US" sz="2200" i="1" dirty="0">
                            <a:latin typeface="Cambria Math" panose="02040503050406030204" pitchFamily="18" charset="0"/>
                          </a:rPr>
                          <m:t>𝐵</m:t>
                        </m:r>
                      </m:sub>
                    </m:sSub>
                  </m:oMath>
                </a14:m>
                <a:r>
                  <a:rPr lang="en-US" altLang="en-US" sz="2200" dirty="0">
                    <a:latin typeface="Arial" panose="020B0604020202020204" pitchFamily="34" charset="0"/>
                  </a:rPr>
                  <a:t> always points up because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𝑢𝑝</m:t>
                        </m:r>
                      </m:sub>
                    </m:sSub>
                    <m:r>
                      <a:rPr lang="en-US" altLang="en-US" sz="2200" i="1">
                        <a:latin typeface="Cambria Math" panose="02040503050406030204" pitchFamily="18" charset="0"/>
                      </a:rPr>
                      <m:t>&gt;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𝑑𝑜𝑤𝑛</m:t>
                        </m:r>
                      </m:sub>
                    </m:sSub>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&gt;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pushed up (i.e. floats</a:t>
                </a:r>
                <a:r>
                  <a:rPr lang="en-US" altLang="en-US" sz="2200" dirty="0" smtClean="0">
                    <a:latin typeface="Arial" panose="020B0604020202020204" pitchFamily="34" charset="0"/>
                  </a:rPr>
                  <a:t>)</a:t>
                </a: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&lt;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pushed down (i.e. sinks</a:t>
                </a:r>
                <a:r>
                  <a:rPr lang="en-US" altLang="en-US" sz="2200" dirty="0" smtClean="0">
                    <a:latin typeface="Arial" panose="020B0604020202020204" pitchFamily="34" charset="0"/>
                  </a:rPr>
                  <a:t>)</a:t>
                </a:r>
              </a:p>
              <a:p>
                <a:pPr>
                  <a:spcAft>
                    <a:spcPts val="1200"/>
                  </a:spcAft>
                </a:pPr>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If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𝑤𝑒𝑖𝑔h𝑡</m:t>
                    </m:r>
                    <m:r>
                      <a:rPr lang="en-US" altLang="en-US" sz="2200" i="1">
                        <a:latin typeface="Cambria Math" panose="02040503050406030204" pitchFamily="18" charset="0"/>
                      </a:rPr>
                      <m:t>:</m:t>
                    </m:r>
                  </m:oMath>
                </a14:m>
                <a:r>
                  <a:rPr lang="en-US" altLang="en-US" sz="2200" dirty="0">
                    <a:latin typeface="Arial" panose="020B0604020202020204" pitchFamily="34" charset="0"/>
                  </a:rPr>
                  <a:t>  object stays stationary</a:t>
                </a: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7720886" y="1894150"/>
                <a:ext cx="6136628" cy="5330932"/>
              </a:xfrm>
              <a:prstGeom prst="rect">
                <a:avLst/>
              </a:prstGeom>
              <a:blipFill>
                <a:blip r:embed="rId4"/>
                <a:stretch>
                  <a:fillRect l="-2684" t="-1716" r="-3479"/>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6BF10542-A44D-4C9F-B005-EEB4A5BD4D37}" type="slidenum">
              <a:rPr lang="en-US" smtClean="0"/>
              <a:t>12</a:t>
            </a:fld>
            <a:endParaRPr lang="en-US"/>
          </a:p>
        </p:txBody>
      </p:sp>
    </p:spTree>
    <p:custDataLst>
      <p:tags r:id="rId1"/>
    </p:custDataLst>
    <p:extLst>
      <p:ext uri="{BB962C8B-B14F-4D97-AF65-F5344CB8AC3E}">
        <p14:creationId xmlns:p14="http://schemas.microsoft.com/office/powerpoint/2010/main" val="38814028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wipe(left)">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wipe(left)">
                                      <p:cBhvr>
                                        <p:cTn id="26" dur="500"/>
                                        <p:tgtEl>
                                          <p:spTgt spid="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wipe(left)">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312477" y="881540"/>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Floating and Sinking</a:t>
            </a:r>
          </a:p>
        </p:txBody>
      </p:sp>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2163332" y="4749606"/>
                <a:ext cx="5483837" cy="175522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200"/>
                  </a:spcAft>
                </a:pPr>
                <a:r>
                  <a:rPr lang="en-US" altLang="en-US" sz="2200" b="1" dirty="0">
                    <a:latin typeface="Arial" panose="020B0604020202020204" pitchFamily="34" charset="0"/>
                  </a:rPr>
                  <a:t>Floating Object:</a:t>
                </a: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Partially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&lt;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𝑜𝑏𝑗𝑒𝑐𝑡</m:t>
                        </m:r>
                      </m:sub>
                    </m:sSub>
                  </m:oMath>
                </a14:m>
                <a:r>
                  <a:rPr lang="en-US" altLang="en-US" sz="2200" dirty="0">
                    <a:latin typeface="Arial" panose="020B0604020202020204" pitchFamily="34" charset="0"/>
                  </a:rPr>
                  <a:t>)</a:t>
                </a: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𝑊</m:t>
                    </m:r>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2163332" y="4749606"/>
                <a:ext cx="5483837" cy="1755227"/>
              </a:xfrm>
              <a:prstGeom prst="rect">
                <a:avLst/>
              </a:prstGeom>
              <a:blipFill>
                <a:blip r:embed="rId3"/>
                <a:stretch>
                  <a:fillRect l="-3115" t="-451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6" name="Group 5">
            <a:extLst>
              <a:ext uri="{FF2B5EF4-FFF2-40B4-BE49-F238E27FC236}">
                <a16:creationId xmlns:a16="http://schemas.microsoft.com/office/drawing/2014/main" id="{4F1F6AC0-7784-4B6E-A3A5-4090993A3815}"/>
              </a:ext>
            </a:extLst>
          </p:cNvPr>
          <p:cNvGrpSpPr/>
          <p:nvPr/>
        </p:nvGrpSpPr>
        <p:grpSpPr>
          <a:xfrm>
            <a:off x="3044497" y="2277922"/>
            <a:ext cx="3678620" cy="1912883"/>
            <a:chOff x="1418897" y="2711669"/>
            <a:chExt cx="3678620" cy="1912883"/>
          </a:xfrm>
        </p:grpSpPr>
        <p:sp>
          <p:nvSpPr>
            <p:cNvPr id="3" name="Rectangle 2">
              <a:extLst>
                <a:ext uri="{FF2B5EF4-FFF2-40B4-BE49-F238E27FC236}">
                  <a16:creationId xmlns:a16="http://schemas.microsoft.com/office/drawing/2014/main" id="{379F2B98-D0CE-4E45-9B33-5A6C359594D8}"/>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221AD51-3A41-4830-ACE1-2D5AC3E738D1}"/>
                </a:ext>
              </a:extLst>
            </p:cNvPr>
            <p:cNvSpPr/>
            <p:nvPr/>
          </p:nvSpPr>
          <p:spPr>
            <a:xfrm>
              <a:off x="2532993" y="2711669"/>
              <a:ext cx="1271752" cy="945931"/>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56A34E5E-13A4-4E8E-80F6-A2054F37403F}"/>
              </a:ext>
            </a:extLst>
          </p:cNvPr>
          <p:cNvGrpSpPr/>
          <p:nvPr/>
        </p:nvGrpSpPr>
        <p:grpSpPr>
          <a:xfrm>
            <a:off x="4794469" y="1863885"/>
            <a:ext cx="593834" cy="2034904"/>
            <a:chOff x="3168869" y="2108442"/>
            <a:chExt cx="593834" cy="2034904"/>
          </a:xfrm>
        </p:grpSpPr>
        <p:cxnSp>
          <p:nvCxnSpPr>
            <p:cNvPr id="8" name="Straight Arrow Connector 7">
              <a:extLst>
                <a:ext uri="{FF2B5EF4-FFF2-40B4-BE49-F238E27FC236}">
                  <a16:creationId xmlns:a16="http://schemas.microsoft.com/office/drawing/2014/main" id="{F0680D9B-512B-4CC4-8512-399A1B573FE8}"/>
                </a:ext>
              </a:extLst>
            </p:cNvPr>
            <p:cNvCxnSpPr>
              <a:cxnSpLocks/>
            </p:cNvCxnSpPr>
            <p:nvPr/>
          </p:nvCxnSpPr>
          <p:spPr>
            <a:xfrm>
              <a:off x="3174124" y="3226671"/>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654A91-7A74-4B36-837D-EF9E57E666BA}"/>
                </a:ext>
              </a:extLst>
            </p:cNvPr>
            <p:cNvCxnSpPr>
              <a:cxnSpLocks/>
            </p:cNvCxnSpPr>
            <p:nvPr/>
          </p:nvCxnSpPr>
          <p:spPr>
            <a:xfrm flipV="1">
              <a:off x="3168869" y="2189862"/>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9EAABF3-CA6C-42FF-B6E9-FAC235B06EF5}"/>
                </a:ext>
              </a:extLst>
            </p:cNvPr>
            <p:cNvSpPr txBox="1"/>
            <p:nvPr/>
          </p:nvSpPr>
          <p:spPr>
            <a:xfrm>
              <a:off x="3258207" y="3774014"/>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E228BCF-8715-482C-BBAA-F67CA33DB5A9}"/>
                    </a:ext>
                  </a:extLst>
                </p:cNvPr>
                <p:cNvSpPr txBox="1"/>
                <p:nvPr/>
              </p:nvSpPr>
              <p:spPr>
                <a:xfrm>
                  <a:off x="3194778" y="2108442"/>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21" name="TextBox 20">
                  <a:extLst>
                    <a:ext uri="{FF2B5EF4-FFF2-40B4-BE49-F238E27FC236}">
                      <a16:creationId xmlns:a16="http://schemas.microsoft.com/office/drawing/2014/main" id="{CE228BCF-8715-482C-BBAA-F67CA33DB5A9}"/>
                    </a:ext>
                  </a:extLst>
                </p:cNvPr>
                <p:cNvSpPr txBox="1">
                  <a:spLocks noRot="1" noChangeAspect="1" noMove="1" noResize="1" noEditPoints="1" noAdjustHandles="1" noChangeArrowheads="1" noChangeShapeType="1" noTextEdit="1"/>
                </p:cNvSpPr>
                <p:nvPr/>
              </p:nvSpPr>
              <p:spPr>
                <a:xfrm>
                  <a:off x="3194778" y="2108442"/>
                  <a:ext cx="504496" cy="369332"/>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Rectangle 2">
                <a:extLst>
                  <a:ext uri="{FF2B5EF4-FFF2-40B4-BE49-F238E27FC236}">
                    <a16:creationId xmlns:a16="http://schemas.microsoft.com/office/drawing/2014/main" id="{F7A8F08C-C394-4F5E-B64C-6AB41E698E3F}"/>
                  </a:ext>
                </a:extLst>
              </p:cNvPr>
              <p:cNvSpPr>
                <a:spLocks/>
              </p:cNvSpPr>
              <p:nvPr/>
            </p:nvSpPr>
            <p:spPr bwMode="auto">
              <a:xfrm>
                <a:off x="7920082" y="4749606"/>
                <a:ext cx="5645887" cy="175522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200"/>
                  </a:spcAft>
                </a:pPr>
                <a:r>
                  <a:rPr lang="en-US" altLang="en-US" sz="2200" b="1" dirty="0">
                    <a:latin typeface="Arial" panose="020B0604020202020204" pitchFamily="34" charset="0"/>
                  </a:rPr>
                  <a:t>Sinking Object:</a:t>
                </a:r>
              </a:p>
              <a:p>
                <a:pPr marL="342900" indent="-342900">
                  <a:spcAft>
                    <a:spcPts val="1200"/>
                  </a:spcAft>
                  <a:buFont typeface="Arial" panose="020B0604020202020204" pitchFamily="34" charset="0"/>
                  <a:buChar char="•"/>
                </a:pPr>
                <a:r>
                  <a:rPr lang="en-US" altLang="en-US" sz="2200" dirty="0">
                    <a:latin typeface="Arial" panose="020B0604020202020204" pitchFamily="34" charset="0"/>
                  </a:rPr>
                  <a:t>Completely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𝑜𝑏𝑗𝑒𝑐𝑡</m:t>
                        </m:r>
                      </m:sub>
                    </m:sSub>
                  </m:oMath>
                </a14:m>
                <a:r>
                  <a:rPr lang="en-US" altLang="en-US" sz="2200" dirty="0">
                    <a:latin typeface="Arial" panose="020B0604020202020204" pitchFamily="34" charset="0"/>
                  </a:rPr>
                  <a:t>)</a:t>
                </a:r>
              </a:p>
              <a:p>
                <a:pPr marL="342900" indent="-342900">
                  <a:spcAft>
                    <a:spcPts val="12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&lt;</m:t>
                    </m:r>
                    <m:r>
                      <a:rPr lang="en-US" altLang="en-US" sz="2200" i="1">
                        <a:latin typeface="Cambria Math" panose="02040503050406030204" pitchFamily="18" charset="0"/>
                      </a:rPr>
                      <m:t>𝑊</m:t>
                    </m:r>
                  </m:oMath>
                </a14:m>
                <a:endParaRPr lang="en-US" altLang="en-US" sz="2200" dirty="0">
                  <a:latin typeface="Arial" panose="020B0604020202020204" pitchFamily="34" charset="0"/>
                </a:endParaRPr>
              </a:p>
              <a:p>
                <a:pPr marL="342900" indent="-342900">
                  <a:spcAft>
                    <a:spcPts val="1200"/>
                  </a:spcAft>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25" name="Rectangle 2">
                <a:extLst>
                  <a:ext uri="{FF2B5EF4-FFF2-40B4-BE49-F238E27FC236}">
                    <a16:creationId xmlns:a16="http://schemas.microsoft.com/office/drawing/2014/main" id="{F7A8F08C-C394-4F5E-B64C-6AB41E698E3F}"/>
                  </a:ext>
                </a:extLst>
              </p:cNvPr>
              <p:cNvSpPr>
                <a:spLocks noRot="1" noChangeAspect="1" noMove="1" noResize="1" noEditPoints="1" noAdjustHandles="1" noChangeArrowheads="1" noChangeShapeType="1" noTextEdit="1"/>
              </p:cNvSpPr>
              <p:nvPr/>
            </p:nvSpPr>
            <p:spPr bwMode="auto">
              <a:xfrm>
                <a:off x="7920082" y="4749606"/>
                <a:ext cx="5645887" cy="1755227"/>
              </a:xfrm>
              <a:prstGeom prst="rect">
                <a:avLst/>
              </a:prstGeom>
              <a:blipFill>
                <a:blip r:embed="rId5"/>
                <a:stretch>
                  <a:fillRect l="-3024" t="-4514" r="-2268"/>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27" name="Group 26">
            <a:extLst>
              <a:ext uri="{FF2B5EF4-FFF2-40B4-BE49-F238E27FC236}">
                <a16:creationId xmlns:a16="http://schemas.microsoft.com/office/drawing/2014/main" id="{154ACF93-7441-49C5-8DEA-D6F89904BAD1}"/>
              </a:ext>
            </a:extLst>
          </p:cNvPr>
          <p:cNvGrpSpPr/>
          <p:nvPr/>
        </p:nvGrpSpPr>
        <p:grpSpPr>
          <a:xfrm>
            <a:off x="8483601" y="2813948"/>
            <a:ext cx="3678620" cy="1387366"/>
            <a:chOff x="1418897" y="3237186"/>
            <a:chExt cx="3678620" cy="1387366"/>
          </a:xfrm>
        </p:grpSpPr>
        <p:sp>
          <p:nvSpPr>
            <p:cNvPr id="32" name="Rectangle 31">
              <a:extLst>
                <a:ext uri="{FF2B5EF4-FFF2-40B4-BE49-F238E27FC236}">
                  <a16:creationId xmlns:a16="http://schemas.microsoft.com/office/drawing/2014/main" id="{386FB4CB-BC66-461D-8A52-6247668355DF}"/>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60FDD9A0-AAD3-463E-A3C1-ED6FB9FD5EC1}"/>
                </a:ext>
              </a:extLst>
            </p:cNvPr>
            <p:cNvSpPr/>
            <p:nvPr/>
          </p:nvSpPr>
          <p:spPr>
            <a:xfrm>
              <a:off x="2530365" y="3499711"/>
              <a:ext cx="1271752" cy="945931"/>
            </a:xfrm>
            <a:prstGeom prst="round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FC864717-9028-4C74-B8DD-AD1A87AC23DA}"/>
              </a:ext>
            </a:extLst>
          </p:cNvPr>
          <p:cNvGrpSpPr/>
          <p:nvPr/>
        </p:nvGrpSpPr>
        <p:grpSpPr>
          <a:xfrm>
            <a:off x="10230945" y="2419071"/>
            <a:ext cx="593834" cy="2278270"/>
            <a:chOff x="8605345" y="2663628"/>
            <a:chExt cx="593834" cy="2278270"/>
          </a:xfrm>
        </p:grpSpPr>
        <p:cxnSp>
          <p:nvCxnSpPr>
            <p:cNvPr id="28" name="Straight Arrow Connector 27">
              <a:extLst>
                <a:ext uri="{FF2B5EF4-FFF2-40B4-BE49-F238E27FC236}">
                  <a16:creationId xmlns:a16="http://schemas.microsoft.com/office/drawing/2014/main" id="{BB73877C-DF8F-49AA-9E50-BCA269941448}"/>
                </a:ext>
              </a:extLst>
            </p:cNvPr>
            <p:cNvCxnSpPr>
              <a:cxnSpLocks/>
            </p:cNvCxnSpPr>
            <p:nvPr/>
          </p:nvCxnSpPr>
          <p:spPr>
            <a:xfrm>
              <a:off x="8610600" y="4025223"/>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78C02D0-FCF1-4862-B327-2F66D93DB538}"/>
                </a:ext>
              </a:extLst>
            </p:cNvPr>
            <p:cNvCxnSpPr>
              <a:cxnSpLocks/>
            </p:cNvCxnSpPr>
            <p:nvPr/>
          </p:nvCxnSpPr>
          <p:spPr>
            <a:xfrm flipV="1">
              <a:off x="8605345" y="2820247"/>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85E83F0-BB1E-4E6A-A290-2692265E8DB2}"/>
                </a:ext>
              </a:extLst>
            </p:cNvPr>
            <p:cNvSpPr txBox="1"/>
            <p:nvPr/>
          </p:nvSpPr>
          <p:spPr>
            <a:xfrm>
              <a:off x="8694683" y="4572566"/>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E893E5C0-0BDD-4C15-96B3-1488641162C4}"/>
                    </a:ext>
                  </a:extLst>
                </p:cNvPr>
                <p:cNvSpPr txBox="1"/>
                <p:nvPr/>
              </p:nvSpPr>
              <p:spPr>
                <a:xfrm>
                  <a:off x="8605345" y="2663628"/>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31" name="TextBox 30">
                  <a:extLst>
                    <a:ext uri="{FF2B5EF4-FFF2-40B4-BE49-F238E27FC236}">
                      <a16:creationId xmlns:a16="http://schemas.microsoft.com/office/drawing/2014/main" id="{E893E5C0-0BDD-4C15-96B3-1488641162C4}"/>
                    </a:ext>
                  </a:extLst>
                </p:cNvPr>
                <p:cNvSpPr txBox="1">
                  <a:spLocks noRot="1" noChangeAspect="1" noMove="1" noResize="1" noEditPoints="1" noAdjustHandles="1" noChangeArrowheads="1" noChangeShapeType="1" noTextEdit="1"/>
                </p:cNvSpPr>
                <p:nvPr/>
              </p:nvSpPr>
              <p:spPr>
                <a:xfrm>
                  <a:off x="8605345" y="2663628"/>
                  <a:ext cx="504496" cy="369332"/>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34" name="Rectangle: Rounded Corners 33">
                <a:extLst>
                  <a:ext uri="{FF2B5EF4-FFF2-40B4-BE49-F238E27FC236}">
                    <a16:creationId xmlns:a16="http://schemas.microsoft.com/office/drawing/2014/main" id="{47CBA326-D261-4157-B418-0C69606BB51B}"/>
                  </a:ext>
                </a:extLst>
              </p:cNvPr>
              <p:cNvSpPr/>
              <p:nvPr/>
            </p:nvSpPr>
            <p:spPr>
              <a:xfrm>
                <a:off x="9596007" y="3076474"/>
                <a:ext cx="1271752" cy="945930"/>
              </a:xfrm>
              <a:prstGeom prst="round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p:sp>
            <p:nvSpPr>
              <p:cNvPr id="34" name="Rectangle: Rounded Corners 33">
                <a:extLst>
                  <a:ext uri="{FF2B5EF4-FFF2-40B4-BE49-F238E27FC236}">
                    <a16:creationId xmlns:a16="http://schemas.microsoft.com/office/drawing/2014/main" id="{47CBA326-D261-4157-B418-0C69606BB51B}"/>
                  </a:ext>
                </a:extLst>
              </p:cNvPr>
              <p:cNvSpPr>
                <a:spLocks noRot="1" noChangeAspect="1" noMove="1" noResize="1" noEditPoints="1" noAdjustHandles="1" noChangeArrowheads="1" noChangeShapeType="1" noTextEdit="1"/>
              </p:cNvSpPr>
              <p:nvPr/>
            </p:nvSpPr>
            <p:spPr>
              <a:xfrm>
                <a:off x="9596007" y="3076474"/>
                <a:ext cx="1271752" cy="945930"/>
              </a:xfrm>
              <a:prstGeom prst="roundRect">
                <a:avLst/>
              </a:prstGeom>
              <a:blipFill>
                <a:blip r:embed="rId7"/>
                <a:stretch>
                  <a:fillRect/>
                </a:stretch>
              </a:blipFill>
              <a:ln>
                <a:solidFill>
                  <a:schemeClr val="tx1"/>
                </a:solidFill>
              </a:ln>
            </p:spPr>
            <p:txBody>
              <a:bodyPr/>
              <a:lstStyle/>
              <a:p>
                <a:r>
                  <a:rPr lang="en-US">
                    <a:noFill/>
                  </a:rPr>
                  <a:t> </a:t>
                </a:r>
              </a:p>
            </p:txBody>
          </p:sp>
        </mc:Fallback>
      </mc:AlternateContent>
      <p:grpSp>
        <p:nvGrpSpPr>
          <p:cNvPr id="36" name="Group 35">
            <a:extLst>
              <a:ext uri="{FF2B5EF4-FFF2-40B4-BE49-F238E27FC236}">
                <a16:creationId xmlns:a16="http://schemas.microsoft.com/office/drawing/2014/main" id="{E98FB451-799A-4D80-A686-B4500AB17515}"/>
              </a:ext>
            </a:extLst>
          </p:cNvPr>
          <p:cNvGrpSpPr/>
          <p:nvPr/>
        </p:nvGrpSpPr>
        <p:grpSpPr>
          <a:xfrm>
            <a:off x="4158592" y="2803439"/>
            <a:ext cx="1271752" cy="424950"/>
            <a:chOff x="5376041" y="1570448"/>
            <a:chExt cx="1271752" cy="430460"/>
          </a:xfrm>
        </p:grpSpPr>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754E1CA0-DE37-434D-8CC2-462F5E0B7BA8}"/>
                    </a:ext>
                  </a:extLst>
                </p:cNvPr>
                <p:cNvSpPr/>
                <p:nvPr/>
              </p:nvSpPr>
              <p:spPr>
                <a:xfrm>
                  <a:off x="5376041" y="1572647"/>
                  <a:ext cx="1271752" cy="428261"/>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xmlns="">
            <p:sp>
              <p:nvSpPr>
                <p:cNvPr id="37" name="Rectangle: Rounded Corners 36">
                  <a:extLst>
                    <a:ext uri="{FF2B5EF4-FFF2-40B4-BE49-F238E27FC236}">
                      <a16:creationId xmlns:a16="http://schemas.microsoft.com/office/drawing/2014/main" id="{754E1CA0-DE37-434D-8CC2-462F5E0B7BA8}"/>
                    </a:ext>
                  </a:extLst>
                </p:cNvPr>
                <p:cNvSpPr>
                  <a:spLocks noRot="1" noChangeAspect="1" noMove="1" noResize="1" noEditPoints="1" noAdjustHandles="1" noChangeArrowheads="1" noChangeShapeType="1" noTextEdit="1"/>
                </p:cNvSpPr>
                <p:nvPr/>
              </p:nvSpPr>
              <p:spPr>
                <a:xfrm>
                  <a:off x="5376041" y="1572647"/>
                  <a:ext cx="1271752" cy="428261"/>
                </a:xfrm>
                <a:prstGeom prst="roundRect">
                  <a:avLst/>
                </a:prstGeom>
                <a:blipFill>
                  <a:blip r:embed="rId8"/>
                  <a:stretch>
                    <a:fillRect/>
                  </a:stretch>
                </a:blipFill>
                <a:ln>
                  <a:solidFill>
                    <a:schemeClr val="tx1"/>
                  </a:solidFill>
                </a:ln>
              </p:spPr>
              <p:txBody>
                <a:bodyPr/>
                <a:lstStyle/>
                <a:p>
                  <a:r>
                    <a:rPr lang="en-US">
                      <a:noFill/>
                    </a:rPr>
                    <a:t> </a:t>
                  </a:r>
                </a:p>
              </p:txBody>
            </p:sp>
          </mc:Fallback>
        </mc:AlternateContent>
        <p:sp>
          <p:nvSpPr>
            <p:cNvPr id="35" name="Rectangle 34">
              <a:extLst>
                <a:ext uri="{FF2B5EF4-FFF2-40B4-BE49-F238E27FC236}">
                  <a16:creationId xmlns:a16="http://schemas.microsoft.com/office/drawing/2014/main" id="{A941DE74-4B0B-429B-B4DA-6CC49F38D4D2}"/>
                </a:ext>
              </a:extLst>
            </p:cNvPr>
            <p:cNvSpPr/>
            <p:nvPr/>
          </p:nvSpPr>
          <p:spPr>
            <a:xfrm>
              <a:off x="5390985" y="1570448"/>
              <a:ext cx="1243584" cy="12024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0" name="Rectangle 2">
                <a:extLst>
                  <a:ext uri="{FF2B5EF4-FFF2-40B4-BE49-F238E27FC236}">
                    <a16:creationId xmlns:a16="http://schemas.microsoft.com/office/drawing/2014/main" id="{F9859CAB-82C9-4C12-B90A-9F19410F96B6}"/>
                  </a:ext>
                </a:extLst>
              </p:cNvPr>
              <p:cNvSpPr>
                <a:spLocks/>
              </p:cNvSpPr>
              <p:nvPr/>
            </p:nvSpPr>
            <p:spPr bwMode="auto">
              <a:xfrm>
                <a:off x="3773124" y="6710245"/>
                <a:ext cx="8168505" cy="1341131"/>
              </a:xfrm>
              <a:prstGeom prst="rect">
                <a:avLst/>
              </a:prstGeom>
              <a:solidFill>
                <a:schemeClr val="bg1">
                  <a:lumMod val="85000"/>
                </a:schemeClr>
              </a:solidFill>
              <a:ln w="9525">
                <a:solidFill>
                  <a:schemeClr val="tx1"/>
                </a:solidFill>
                <a:prstDash val="dash"/>
                <a:miter lim="800000"/>
                <a:headEnd/>
                <a:tailEnd/>
              </a:ln>
              <a:effectLst/>
              <a:extLst/>
            </p:spPr>
            <p:txBody>
              <a:bodyPr lIns="0" tIns="0" rIns="0" bIns="0"/>
              <a:lstStyle/>
              <a:p>
                <a:pPr algn="ctr">
                  <a:spcAft>
                    <a:spcPts val="1200"/>
                  </a:spcAft>
                </a:pPr>
                <a:r>
                  <a:rPr lang="en-US" altLang="en-US" sz="2000" b="1" dirty="0">
                    <a:latin typeface="Arial" panose="020B0604020202020204" pitchFamily="34" charset="0"/>
                  </a:rPr>
                  <a:t>What happens if a floating object is pushed down into the liquid?</a:t>
                </a:r>
              </a:p>
              <a:p>
                <a:pPr>
                  <a:spcAft>
                    <a:spcPts val="1200"/>
                  </a:spcAft>
                </a:pPr>
                <a:r>
                  <a:rPr lang="en-US" altLang="en-US" sz="2000" i="1" dirty="0">
                    <a:latin typeface="Arial" panose="020B0604020202020204" pitchFamily="34" charset="0"/>
                  </a:rPr>
                  <a:t>		-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𝑉</m:t>
                        </m:r>
                      </m:e>
                      <m:sub>
                        <m:r>
                          <a:rPr lang="en-US" altLang="en-US" sz="2000" i="1">
                            <a:latin typeface="Cambria Math" panose="02040503050406030204" pitchFamily="18" charset="0"/>
                          </a:rPr>
                          <m:t>𝑠𝑢𝑏</m:t>
                        </m:r>
                      </m:sub>
                    </m:sSub>
                  </m:oMath>
                </a14:m>
                <a:r>
                  <a:rPr lang="en-US" altLang="en-US" sz="2000" i="1" dirty="0">
                    <a:latin typeface="Arial" panose="020B0604020202020204" pitchFamily="34" charset="0"/>
                  </a:rPr>
                  <a:t> increases and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𝐹</m:t>
                        </m:r>
                      </m:e>
                      <m:sub>
                        <m:r>
                          <a:rPr lang="en-US" altLang="en-US" sz="2000" i="1">
                            <a:latin typeface="Cambria Math" panose="02040503050406030204" pitchFamily="18" charset="0"/>
                          </a:rPr>
                          <m:t>𝐵</m:t>
                        </m:r>
                      </m:sub>
                    </m:sSub>
                  </m:oMath>
                </a14:m>
                <a:r>
                  <a:rPr lang="en-US" altLang="en-US" sz="2000" i="1" dirty="0">
                    <a:latin typeface="Arial" panose="020B0604020202020204" pitchFamily="34" charset="0"/>
                  </a:rPr>
                  <a:t> increases accordingly </a:t>
                </a:r>
              </a:p>
              <a:p>
                <a:pPr>
                  <a:spcAft>
                    <a:spcPts val="1200"/>
                  </a:spcAft>
                </a:pPr>
                <a:r>
                  <a:rPr lang="en-US" altLang="en-US" sz="2000" i="1" dirty="0">
                    <a:latin typeface="Arial" panose="020B0604020202020204" pitchFamily="34" charset="0"/>
                  </a:rPr>
                  <a:t>		- Therefore,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rPr>
                          <m:t>𝐹</m:t>
                        </m:r>
                      </m:e>
                      <m:sub>
                        <m:r>
                          <a:rPr lang="en-US" altLang="en-US" sz="2000" i="1">
                            <a:latin typeface="Cambria Math" panose="02040503050406030204" pitchFamily="18" charset="0"/>
                          </a:rPr>
                          <m:t>𝐵</m:t>
                        </m:r>
                      </m:sub>
                    </m:sSub>
                    <m:r>
                      <a:rPr lang="en-US" altLang="en-US" sz="2000" i="1">
                        <a:latin typeface="Cambria Math" panose="02040503050406030204" pitchFamily="18" charset="0"/>
                      </a:rPr>
                      <m:t>&gt;</m:t>
                    </m:r>
                    <m:r>
                      <a:rPr lang="en-US" altLang="en-US" sz="2000" i="1">
                        <a:latin typeface="Cambria Math" panose="02040503050406030204" pitchFamily="18" charset="0"/>
                      </a:rPr>
                      <m:t>𝑊</m:t>
                    </m:r>
                  </m:oMath>
                </a14:m>
                <a:r>
                  <a:rPr lang="en-US" altLang="en-US" sz="2000" i="1" dirty="0">
                    <a:latin typeface="Arial" panose="020B0604020202020204" pitchFamily="34" charset="0"/>
                  </a:rPr>
                  <a:t> and object is pushed up </a:t>
                </a:r>
              </a:p>
            </p:txBody>
          </p:sp>
        </mc:Choice>
        <mc:Fallback xmlns="">
          <p:sp>
            <p:nvSpPr>
              <p:cNvPr id="40" name="Rectangle 2">
                <a:extLst>
                  <a:ext uri="{FF2B5EF4-FFF2-40B4-BE49-F238E27FC236}">
                    <a16:creationId xmlns:a16="http://schemas.microsoft.com/office/drawing/2014/main" id="{F9859CAB-82C9-4C12-B90A-9F19410F96B6}"/>
                  </a:ext>
                </a:extLst>
              </p:cNvPr>
              <p:cNvSpPr>
                <a:spLocks noRot="1" noChangeAspect="1" noMove="1" noResize="1" noEditPoints="1" noAdjustHandles="1" noChangeArrowheads="1" noChangeShapeType="1" noTextEdit="1"/>
              </p:cNvSpPr>
              <p:nvPr/>
            </p:nvSpPr>
            <p:spPr bwMode="auto">
              <a:xfrm>
                <a:off x="3773124" y="6710245"/>
                <a:ext cx="8168505" cy="1341131"/>
              </a:xfrm>
              <a:prstGeom prst="rect">
                <a:avLst/>
              </a:prstGeom>
              <a:blipFill>
                <a:blip r:embed="rId9"/>
                <a:stretch>
                  <a:fillRect l="-75" t="-4955" b="-2252"/>
                </a:stretch>
              </a:blipFill>
              <a:ln w="9525">
                <a:solidFill>
                  <a:schemeClr val="tx1"/>
                </a:solidFill>
                <a:prstDash val="dash"/>
                <a:miter lim="800000"/>
                <a:headEnd/>
                <a:tailEnd/>
              </a:ln>
              <a:effectLst/>
              <a:extLst/>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fld id="{6BF10542-A44D-4C9F-B005-EEB4A5BD4D37}" type="slidenum">
              <a:rPr lang="en-US" smtClean="0"/>
              <a:t>13</a:t>
            </a:fld>
            <a:endParaRPr lang="en-US"/>
          </a:p>
        </p:txBody>
      </p:sp>
    </p:spTree>
    <p:custDataLst>
      <p:tags r:id="rId1"/>
    </p:custDataLst>
    <p:extLst>
      <p:ext uri="{BB962C8B-B14F-4D97-AF65-F5344CB8AC3E}">
        <p14:creationId xmlns:p14="http://schemas.microsoft.com/office/powerpoint/2010/main" val="9633271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down)">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0">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4" name="Picture 10" descr="13_17FigureA"/>
          <p:cNvPicPr>
            <a:picLocks noChangeAspect="1" noChangeArrowheads="1"/>
          </p:cNvPicPr>
          <p:nvPr/>
        </p:nvPicPr>
        <p:blipFill>
          <a:blip r:embed="rId3" cstate="print">
            <a:extLst>
              <a:ext uri="{28A0092B-C50C-407E-A947-70E740481C1C}">
                <a14:useLocalDpi xmlns:a14="http://schemas.microsoft.com/office/drawing/2010/main" val="0"/>
              </a:ext>
            </a:extLst>
          </a:blip>
          <a:srcRect b="4268"/>
          <a:stretch>
            <a:fillRect/>
          </a:stretch>
        </p:blipFill>
        <p:spPr bwMode="auto">
          <a:xfrm>
            <a:off x="4109720" y="3246120"/>
            <a:ext cx="296322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26635" name="Picture 11" descr="13_17FigureB"/>
          <p:cNvPicPr>
            <a:picLocks noChangeAspect="1" noChangeArrowheads="1"/>
          </p:cNvPicPr>
          <p:nvPr/>
        </p:nvPicPr>
        <p:blipFill>
          <a:blip r:embed="rId4" cstate="print">
            <a:extLst>
              <a:ext uri="{28A0092B-C50C-407E-A947-70E740481C1C}">
                <a14:useLocalDpi xmlns:a14="http://schemas.microsoft.com/office/drawing/2010/main" val="0"/>
              </a:ext>
            </a:extLst>
          </a:blip>
          <a:srcRect b="3636"/>
          <a:stretch>
            <a:fillRect/>
          </a:stretch>
        </p:blipFill>
        <p:spPr bwMode="auto">
          <a:xfrm>
            <a:off x="8087362" y="3246120"/>
            <a:ext cx="3178969" cy="363474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Rectangle 1"/>
              <p:cNvSpPr>
                <a:spLocks/>
              </p:cNvSpPr>
              <p:nvPr/>
            </p:nvSpPr>
            <p:spPr bwMode="auto">
              <a:xfrm>
                <a:off x="1936865" y="1224558"/>
                <a:ext cx="6150497" cy="46863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Calculating </a:t>
                </a:r>
                <a14:m>
                  <m:oMath xmlns:m="http://schemas.openxmlformats.org/officeDocument/2006/math">
                    <m:sSub>
                      <m:sSubPr>
                        <m:ctrlPr>
                          <a:rPr lang="en-US" altLang="en-US" sz="2700" i="1">
                            <a:latin typeface="Cambria Math" panose="02040503050406030204" pitchFamily="18" charset="0"/>
                          </a:rPr>
                        </m:ctrlPr>
                      </m:sSubPr>
                      <m:e>
                        <m:r>
                          <a:rPr lang="en-US" altLang="en-US" sz="2700" i="1">
                            <a:latin typeface="Cambria Math" panose="02040503050406030204" pitchFamily="18" charset="0"/>
                          </a:rPr>
                          <m:t>𝐹</m:t>
                        </m:r>
                      </m:e>
                      <m:sub>
                        <m:r>
                          <a:rPr lang="en-US" altLang="en-US" sz="2700" i="1">
                            <a:latin typeface="Cambria Math" panose="02040503050406030204" pitchFamily="18" charset="0"/>
                          </a:rPr>
                          <m:t>𝐵</m:t>
                        </m:r>
                      </m:sub>
                    </m:sSub>
                  </m:oMath>
                </a14:m>
                <a:r>
                  <a:rPr lang="en-US" altLang="en-US" sz="2700" dirty="0">
                    <a:latin typeface="Arial" panose="020B0604020202020204" pitchFamily="34" charset="0"/>
                  </a:rPr>
                  <a:t>: Archimedes’ principle</a:t>
                </a:r>
              </a:p>
            </p:txBody>
          </p:sp>
        </mc:Choice>
        <mc:Fallback xmlns="">
          <p:sp>
            <p:nvSpPr>
              <p:cNvPr id="9" name="Rectangle 1"/>
              <p:cNvSpPr>
                <a:spLocks noRot="1" noChangeAspect="1" noMove="1" noResize="1" noEditPoints="1" noAdjustHandles="1" noChangeArrowheads="1" noChangeShapeType="1" noTextEdit="1"/>
              </p:cNvSpPr>
              <p:nvPr/>
            </p:nvSpPr>
            <p:spPr bwMode="auto">
              <a:xfrm>
                <a:off x="1936865" y="1224558"/>
                <a:ext cx="6150497" cy="468630"/>
              </a:xfrm>
              <a:prstGeom prst="rect">
                <a:avLst/>
              </a:prstGeom>
              <a:blipFill>
                <a:blip r:embed="rId5"/>
                <a:stretch>
                  <a:fillRect l="-3370" t="-20779" b="-32468"/>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364074" y="2115711"/>
                <a:ext cx="11066430" cy="707886"/>
              </a:xfrm>
              <a:prstGeom prst="rect">
                <a:avLst/>
              </a:prstGeom>
            </p:spPr>
            <p:txBody>
              <a:bodyPr wrap="square">
                <a:spAutoFit/>
              </a:bodyPr>
              <a:lstStyle/>
              <a:p>
                <a:r>
                  <a:rPr lang="en-US" altLang="en-US" sz="2000" dirty="0">
                    <a:latin typeface="Arial" panose="020B0604020202020204" pitchFamily="34" charset="0"/>
                  </a:rPr>
                  <a:t>A fluid exerts an upward </a:t>
                </a:r>
                <a:r>
                  <a:rPr lang="en-US" altLang="en-US" sz="2000" b="1" dirty="0">
                    <a:latin typeface="Arial" panose="020B0604020202020204" pitchFamily="34" charset="0"/>
                  </a:rPr>
                  <a:t>buoyant force </a:t>
                </a:r>
                <a14:m>
                  <m:oMath xmlns:m="http://schemas.openxmlformats.org/officeDocument/2006/math">
                    <m:sSub>
                      <m:sSubPr>
                        <m:ctrlPr>
                          <a:rPr lang="en-US" altLang="en-US" sz="2000" b="1" i="1">
                            <a:latin typeface="Cambria Math" panose="02040503050406030204" pitchFamily="18" charset="0"/>
                          </a:rPr>
                        </m:ctrlPr>
                      </m:sSubPr>
                      <m:e>
                        <m:r>
                          <a:rPr lang="en-US" altLang="en-US" sz="2000" b="1" i="1">
                            <a:latin typeface="Cambria Math" panose="02040503050406030204" pitchFamily="18" charset="0"/>
                          </a:rPr>
                          <m:t>𝑭</m:t>
                        </m:r>
                      </m:e>
                      <m:sub>
                        <m:r>
                          <a:rPr lang="en-US" altLang="en-US" sz="2000" b="1" i="1">
                            <a:latin typeface="Cambria Math" panose="02040503050406030204" pitchFamily="18" charset="0"/>
                          </a:rPr>
                          <m:t>𝑩</m:t>
                        </m:r>
                      </m:sub>
                    </m:sSub>
                  </m:oMath>
                </a14:m>
                <a:r>
                  <a:rPr lang="en-US" altLang="en-US" sz="2000" dirty="0">
                    <a:latin typeface="Arial" panose="020B0604020202020204" pitchFamily="34" charset="0"/>
                  </a:rPr>
                  <a:t> on an object immersed in or floating on the liquid. The magnitude of the buoyant force equals the weight of the </a:t>
                </a:r>
                <a:r>
                  <a:rPr lang="en-US" altLang="en-US" sz="2000" b="1" dirty="0">
                    <a:latin typeface="Arial" panose="020B0604020202020204" pitchFamily="34" charset="0"/>
                  </a:rPr>
                  <a:t>fluid displaced </a:t>
                </a:r>
                <a:r>
                  <a:rPr lang="en-US" altLang="en-US" sz="2000" dirty="0">
                    <a:latin typeface="Arial" panose="020B0604020202020204" pitchFamily="34" charset="0"/>
                  </a:rPr>
                  <a:t>by the object </a:t>
                </a:r>
              </a:p>
            </p:txBody>
          </p:sp>
        </mc:Choice>
        <mc:Fallback xmlns="">
          <p:sp>
            <p:nvSpPr>
              <p:cNvPr id="10" name="Rectangle 9"/>
              <p:cNvSpPr>
                <a:spLocks noRot="1" noChangeAspect="1" noMove="1" noResize="1" noEditPoints="1" noAdjustHandles="1" noChangeArrowheads="1" noChangeShapeType="1" noTextEdit="1"/>
              </p:cNvSpPr>
              <p:nvPr/>
            </p:nvSpPr>
            <p:spPr>
              <a:xfrm>
                <a:off x="2364074" y="2115711"/>
                <a:ext cx="11066430" cy="707886"/>
              </a:xfrm>
              <a:prstGeom prst="rect">
                <a:avLst/>
              </a:prstGeom>
              <a:blipFill>
                <a:blip r:embed="rId6"/>
                <a:stretch>
                  <a:fillRect l="-606" t="-3448" b="-155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16A0CC-A594-48C1-B512-55E39C3DBA3F}"/>
                  </a:ext>
                </a:extLst>
              </p:cNvPr>
              <p:cNvSpPr txBox="1"/>
              <p:nvPr/>
            </p:nvSpPr>
            <p:spPr>
              <a:xfrm>
                <a:off x="5785598" y="7427167"/>
                <a:ext cx="3373821" cy="624210"/>
              </a:xfrm>
              <a:prstGeom prst="rect">
                <a:avLst/>
              </a:prstGeom>
              <a:noFill/>
              <a:ln>
                <a:solidFill>
                  <a:schemeClr val="accent6">
                    <a:lumMod val="5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𝐹</m:t>
                          </m:r>
                        </m:e>
                        <m:sub>
                          <m:r>
                            <a:rPr lang="en-US" sz="3200" i="1">
                              <a:latin typeface="Cambria Math" panose="02040503050406030204" pitchFamily="18" charset="0"/>
                            </a:rPr>
                            <m:t>𝐵</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𝜌</m:t>
                          </m:r>
                        </m:e>
                        <m:sub>
                          <m:r>
                            <a:rPr lang="en-US" sz="3200" i="1">
                              <a:latin typeface="Cambria Math" panose="02040503050406030204" pitchFamily="18" charset="0"/>
                            </a:rPr>
                            <m:t>𝑓𝑙𝑢𝑖𝑑</m:t>
                          </m:r>
                        </m:sub>
                      </m:sSub>
                      <m:sSub>
                        <m:sSubPr>
                          <m:ctrlPr>
                            <a:rPr lang="en-US" sz="3200" i="1">
                              <a:latin typeface="Cambria Math" panose="02040503050406030204" pitchFamily="18" charset="0"/>
                            </a:rPr>
                          </m:ctrlPr>
                        </m:sSubPr>
                        <m:e>
                          <m:r>
                            <a:rPr lang="en-US" sz="3200" i="1">
                              <a:latin typeface="Cambria Math" panose="02040503050406030204" pitchFamily="18" charset="0"/>
                            </a:rPr>
                            <m:t>𝑉</m:t>
                          </m:r>
                        </m:e>
                        <m:sub>
                          <m:r>
                            <a:rPr lang="en-US" sz="3200" i="1">
                              <a:latin typeface="Cambria Math" panose="02040503050406030204" pitchFamily="18" charset="0"/>
                            </a:rPr>
                            <m:t>𝑠𝑢𝑏</m:t>
                          </m:r>
                        </m:sub>
                      </m:sSub>
                      <m:r>
                        <a:rPr lang="en-US" sz="3200" i="1">
                          <a:latin typeface="Cambria Math" panose="02040503050406030204" pitchFamily="18" charset="0"/>
                        </a:rPr>
                        <m:t>𝑔</m:t>
                      </m:r>
                    </m:oMath>
                  </m:oMathPara>
                </a14:m>
                <a:endParaRPr lang="en-US" sz="3200" dirty="0"/>
              </a:p>
            </p:txBody>
          </p:sp>
        </mc:Choice>
        <mc:Fallback xmlns="">
          <p:sp>
            <p:nvSpPr>
              <p:cNvPr id="3" name="TextBox 2">
                <a:extLst>
                  <a:ext uri="{FF2B5EF4-FFF2-40B4-BE49-F238E27FC236}">
                    <a16:creationId xmlns:a16="http://schemas.microsoft.com/office/drawing/2014/main" id="{E916A0CC-A594-48C1-B512-55E39C3DBA3F}"/>
                  </a:ext>
                </a:extLst>
              </p:cNvPr>
              <p:cNvSpPr txBox="1">
                <a:spLocks noRot="1" noChangeAspect="1" noMove="1" noResize="1" noEditPoints="1" noAdjustHandles="1" noChangeArrowheads="1" noChangeShapeType="1" noTextEdit="1"/>
              </p:cNvSpPr>
              <p:nvPr/>
            </p:nvSpPr>
            <p:spPr>
              <a:xfrm>
                <a:off x="5785598" y="7427167"/>
                <a:ext cx="3373821" cy="624210"/>
              </a:xfrm>
              <a:prstGeom prst="rect">
                <a:avLst/>
              </a:prstGeom>
              <a:blipFill>
                <a:blip r:embed="rId7"/>
                <a:stretch>
                  <a:fillRect/>
                </a:stretch>
              </a:blipFill>
              <a:ln>
                <a:solidFill>
                  <a:schemeClr val="accent6">
                    <a:lumMod val="50000"/>
                  </a:schemeClr>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14</a:t>
            </a:fld>
            <a:endParaRPr lang="en-US"/>
          </a:p>
        </p:txBody>
      </p:sp>
    </p:spTree>
    <p:custDataLst>
      <p:tags r:id="rId1"/>
    </p:custDataLst>
    <p:extLst>
      <p:ext uri="{BB962C8B-B14F-4D97-AF65-F5344CB8AC3E}">
        <p14:creationId xmlns:p14="http://schemas.microsoft.com/office/powerpoint/2010/main" val="19046461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642705" y="892915"/>
            <a:ext cx="52920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Flotation and Densities</a:t>
            </a:r>
          </a:p>
        </p:txBody>
      </p:sp>
      <mc:AlternateContent xmlns:mc="http://schemas.openxmlformats.org/markup-compatibility/2006" xmlns:a14="http://schemas.microsoft.com/office/drawing/2010/main">
        <mc:Choice Requires="a14">
          <p:sp>
            <p:nvSpPr>
              <p:cNvPr id="5" name="Rectangle 2">
                <a:extLst>
                  <a:ext uri="{FF2B5EF4-FFF2-40B4-BE49-F238E27FC236}">
                    <a16:creationId xmlns:a16="http://schemas.microsoft.com/office/drawing/2014/main" id="{C9E37EE3-D854-4480-A621-2FAA490D9750}"/>
                  </a:ext>
                </a:extLst>
              </p:cNvPr>
              <p:cNvSpPr>
                <a:spLocks/>
              </p:cNvSpPr>
              <p:nvPr/>
            </p:nvSpPr>
            <p:spPr bwMode="auto">
              <a:xfrm>
                <a:off x="6934795" y="1574637"/>
                <a:ext cx="5483837" cy="4219677"/>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spcAft>
                    <a:spcPts val="1800"/>
                  </a:spcAft>
                </a:pPr>
                <a:r>
                  <a:rPr lang="en-US" altLang="en-US" sz="2200" b="1" dirty="0">
                    <a:latin typeface="Arial" panose="020B0604020202020204" pitchFamily="34" charset="0"/>
                  </a:rPr>
                  <a:t>Floating Object:</a:t>
                </a: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Partially submerged (i.e.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r>
                      <a:rPr lang="en-US" altLang="en-US" sz="2200" i="1">
                        <a:latin typeface="Cambria Math" panose="02040503050406030204" pitchFamily="18" charset="0"/>
                      </a:rPr>
                      <m:t>&lt;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m:rPr>
                            <m:sty m:val="p"/>
                          </m:rPr>
                          <a:rPr lang="en-US" altLang="en-US" sz="2200">
                            <a:latin typeface="Cambria Math" panose="02040503050406030204" pitchFamily="18" charset="0"/>
                          </a:rPr>
                          <m:t>object</m:t>
                        </m:r>
                      </m:sub>
                    </m:sSub>
                  </m:oMath>
                </a14:m>
                <a:r>
                  <a:rPr lang="en-US" altLang="en-US" sz="2200" dirty="0">
                    <a:latin typeface="Arial" panose="020B0604020202020204" pitchFamily="34" charset="0"/>
                  </a:rPr>
                  <a:t>)</a:t>
                </a:r>
              </a:p>
              <a:p>
                <a:pPr marL="342900" indent="-342900">
                  <a:spcAft>
                    <a:spcPts val="1800"/>
                  </a:spcAft>
                  <a:buFont typeface="Arial" panose="020B0604020202020204" pitchFamily="34" charset="0"/>
                  <a:buChar char="•"/>
                </a:pP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r>
                      <a:rPr lang="en-US" altLang="en-US" sz="2200" i="1">
                        <a:latin typeface="Cambria Math" panose="02040503050406030204" pitchFamily="18" charset="0"/>
                      </a:rPr>
                      <m:t>𝑊</m:t>
                    </m:r>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𝑚</m:t>
                        </m:r>
                      </m:e>
                      <m:sub>
                        <m:r>
                          <m:rPr>
                            <m:sty m:val="p"/>
                          </m:rPr>
                          <a:rPr lang="en-US" altLang="en-US" sz="2200">
                            <a:latin typeface="Cambria Math" panose="02040503050406030204" pitchFamily="18" charset="0"/>
                          </a:rPr>
                          <m:t>obj</m:t>
                        </m:r>
                      </m:sub>
                    </m:sSub>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Archimedes’ Principle: </a:t>
                </a:r>
                <a14:m>
                  <m:oMath xmlns:m="http://schemas.openxmlformats.org/officeDocument/2006/math">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𝐹</m:t>
                        </m:r>
                      </m:e>
                      <m:sub>
                        <m:r>
                          <a:rPr lang="en-US" altLang="en-US" sz="2200" i="1">
                            <a:latin typeface="Cambria Math" panose="02040503050406030204" pitchFamily="18" charset="0"/>
                          </a:rPr>
                          <m:t>𝐵</m:t>
                        </m:r>
                      </m:sub>
                    </m:sSub>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𝑉</m:t>
                        </m:r>
                      </m:e>
                      <m:sub>
                        <m:r>
                          <a:rPr lang="en-US" altLang="en-US" sz="2200" i="1">
                            <a:latin typeface="Cambria Math" panose="02040503050406030204" pitchFamily="18" charset="0"/>
                          </a:rPr>
                          <m:t>𝑠𝑢𝑏</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a:rPr lang="en-US" altLang="en-US" sz="2200" i="1">
                            <a:latin typeface="Cambria Math" panose="02040503050406030204" pitchFamily="18" charset="0"/>
                          </a:rPr>
                          <m:t>𝑓𝑙𝑢𝑖𝑑</m:t>
                        </m:r>
                      </m:sub>
                    </m:sSub>
                    <m:r>
                      <a:rPr lang="en-US" altLang="en-US" sz="2200" i="1">
                        <a:latin typeface="Cambria Math" panose="02040503050406030204" pitchFamily="18" charset="0"/>
                      </a:rPr>
                      <m:t>𝑔</m:t>
                    </m:r>
                  </m:oMath>
                </a14:m>
                <a:endParaRPr lang="en-US" altLang="en-US" sz="2200" dirty="0">
                  <a:latin typeface="Arial" panose="020B0604020202020204" pitchFamily="34" charset="0"/>
                </a:endParaRPr>
              </a:p>
              <a:p>
                <a:pPr marL="342900" indent="-342900">
                  <a:spcAft>
                    <a:spcPts val="1800"/>
                  </a:spcAft>
                  <a:buFont typeface="Arial" panose="020B0604020202020204" pitchFamily="34" charset="0"/>
                  <a:buChar char="•"/>
                </a:pPr>
                <a:r>
                  <a:rPr lang="en-US" altLang="en-US" sz="2200" dirty="0">
                    <a:latin typeface="Arial" panose="020B0604020202020204" pitchFamily="34" charset="0"/>
                  </a:rPr>
                  <a:t>Set:   </a:t>
                </a:r>
                <a14:m>
                  <m:oMath xmlns:m="http://schemas.openxmlformats.org/officeDocument/2006/math">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F</m:t>
                        </m:r>
                      </m:e>
                      <m:sub>
                        <m:r>
                          <m:rPr>
                            <m:sty m:val="p"/>
                          </m:rPr>
                          <a:rPr lang="en-US" altLang="en-US" sz="2200">
                            <a:latin typeface="Cambria Math" panose="02040503050406030204" pitchFamily="18" charset="0"/>
                          </a:rPr>
                          <m:t>B</m:t>
                        </m:r>
                      </m:sub>
                    </m:sSub>
                    <m:r>
                      <a:rPr lang="en-US" altLang="en-US" sz="2200">
                        <a:latin typeface="Cambria Math" panose="02040503050406030204" pitchFamily="18" charset="0"/>
                      </a:rPr>
                      <m:t>=</m:t>
                    </m:r>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r>
                      <m:rPr>
                        <m:sty m:val="p"/>
                      </m:rPr>
                      <a:rPr lang="en-US" altLang="en-US" sz="2200">
                        <a:latin typeface="Cambria Math" panose="02040503050406030204" pitchFamily="18" charset="0"/>
                      </a:rPr>
                      <m:t>g</m:t>
                    </m:r>
                    <m:r>
                      <a:rPr lang="en-US" altLang="en-US" sz="2200">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𝑚</m:t>
                        </m:r>
                      </m:e>
                      <m:sub>
                        <m:r>
                          <m:rPr>
                            <m:sty m:val="p"/>
                          </m:rPr>
                          <a:rPr lang="en-US" altLang="en-US" sz="2200">
                            <a:latin typeface="Cambria Math" panose="02040503050406030204" pitchFamily="18" charset="0"/>
                          </a:rPr>
                          <m:t>obj</m:t>
                        </m:r>
                      </m:sub>
                    </m:sSub>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a:spcAft>
                    <a:spcPts val="1800"/>
                  </a:spcAft>
                </a:pPr>
                <a:r>
                  <a:rPr lang="en-US" altLang="en-US" sz="2200" dirty="0">
                    <a:latin typeface="Arial" panose="020B0604020202020204" pitchFamily="34" charset="0"/>
                  </a:rPr>
                  <a:t>	</a:t>
                </a:r>
                <a14:m>
                  <m:oMath xmlns:m="http://schemas.openxmlformats.org/officeDocument/2006/math">
                    <m:r>
                      <a:rPr lang="en-US" altLang="en-US" sz="2200" i="1">
                        <a:latin typeface="Cambria Math" panose="02040503050406030204" pitchFamily="18" charset="0"/>
                      </a:rPr>
                      <m:t>⇒  </m:t>
                    </m:r>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r>
                      <m:rPr>
                        <m:sty m:val="p"/>
                      </m:rPr>
                      <a:rPr lang="en-US" altLang="en-US" sz="2200">
                        <a:latin typeface="Cambria Math" panose="02040503050406030204" pitchFamily="18" charset="0"/>
                      </a:rPr>
                      <m:t>g</m:t>
                    </m:r>
                    <m:r>
                      <a:rPr lang="en-US" altLang="en-US" sz="2200">
                        <a:latin typeface="Cambria Math" panose="02040503050406030204" pitchFamily="18" charset="0"/>
                      </a:rPr>
                      <m:t>=</m:t>
                    </m:r>
                    <m:d>
                      <m:dPr>
                        <m:ctrlPr>
                          <a:rPr lang="en-US" altLang="en-US" sz="2200" i="1">
                            <a:latin typeface="Cambria Math" panose="02040503050406030204" pitchFamily="18" charset="0"/>
                          </a:rPr>
                        </m:ctrlPr>
                      </m:dPr>
                      <m:e>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object</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object</m:t>
                            </m:r>
                          </m:sub>
                        </m:sSub>
                      </m:e>
                    </m:d>
                    <m:r>
                      <m:rPr>
                        <m:sty m:val="p"/>
                      </m:rPr>
                      <a:rPr lang="en-US" altLang="en-US" sz="2200">
                        <a:latin typeface="Cambria Math" panose="02040503050406030204" pitchFamily="18" charset="0"/>
                      </a:rPr>
                      <m:t>g</m:t>
                    </m:r>
                  </m:oMath>
                </a14:m>
                <a:endParaRPr lang="en-US" altLang="en-US" sz="2200" dirty="0">
                  <a:latin typeface="Arial" panose="020B0604020202020204" pitchFamily="34" charset="0"/>
                </a:endParaRPr>
              </a:p>
              <a:p>
                <a:pPr>
                  <a:spcAft>
                    <a:spcPts val="1800"/>
                  </a:spcAft>
                </a:pPr>
                <a:r>
                  <a:rPr lang="en-US" altLang="en-US" sz="2200" dirty="0">
                    <a:latin typeface="Arial" panose="020B0604020202020204" pitchFamily="34" charset="0"/>
                  </a:rPr>
                  <a:t>	</a:t>
                </a:r>
                <a14:m>
                  <m:oMath xmlns:m="http://schemas.openxmlformats.org/officeDocument/2006/math">
                    <m:r>
                      <a:rPr lang="en-US" altLang="en-US" sz="2200" i="1">
                        <a:latin typeface="Cambria Math" panose="02040503050406030204" pitchFamily="18" charset="0"/>
                      </a:rPr>
                      <m:t>⇒   </m:t>
                    </m:r>
                    <m:f>
                      <m:fPr>
                        <m:ctrlPr>
                          <a:rPr lang="en-US" altLang="en-US" sz="2200" i="1">
                            <a:latin typeface="Cambria Math" panose="02040503050406030204" pitchFamily="18" charset="0"/>
                          </a:rPr>
                        </m:ctrlPr>
                      </m:fPr>
                      <m:num>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sub</m:t>
                            </m:r>
                          </m:sub>
                        </m:sSub>
                      </m:num>
                      <m:den>
                        <m:sSub>
                          <m:sSubPr>
                            <m:ctrlPr>
                              <a:rPr lang="en-US" altLang="en-US" sz="2200" i="1">
                                <a:latin typeface="Cambria Math" panose="02040503050406030204" pitchFamily="18" charset="0"/>
                              </a:rPr>
                            </m:ctrlPr>
                          </m:sSubPr>
                          <m:e>
                            <m:r>
                              <m:rPr>
                                <m:sty m:val="p"/>
                              </m:rPr>
                              <a:rPr lang="en-US" altLang="en-US" sz="2200">
                                <a:latin typeface="Cambria Math" panose="02040503050406030204" pitchFamily="18" charset="0"/>
                              </a:rPr>
                              <m:t>V</m:t>
                            </m:r>
                          </m:e>
                          <m:sub>
                            <m:r>
                              <m:rPr>
                                <m:sty m:val="p"/>
                              </m:rPr>
                              <a:rPr lang="en-US" altLang="en-US" sz="2200">
                                <a:latin typeface="Cambria Math" panose="02040503050406030204" pitchFamily="18" charset="0"/>
                              </a:rPr>
                              <m:t>object</m:t>
                            </m:r>
                          </m:sub>
                        </m:sSub>
                      </m:den>
                    </m:f>
                    <m:r>
                      <a:rPr lang="en-US" altLang="en-US" sz="2200">
                        <a:latin typeface="Cambria Math" panose="02040503050406030204" pitchFamily="18" charset="0"/>
                      </a:rPr>
                      <m:t>=</m:t>
                    </m:r>
                  </m:oMath>
                </a14:m>
                <a:r>
                  <a:rPr lang="en-US" altLang="en-US" sz="2200" dirty="0"/>
                  <a:t> </a:t>
                </a:r>
                <a14:m>
                  <m:oMath xmlns:m="http://schemas.openxmlformats.org/officeDocument/2006/math">
                    <m:f>
                      <m:fPr>
                        <m:ctrlPr>
                          <a:rPr lang="en-US" altLang="en-US" sz="2200" i="1">
                            <a:latin typeface="Cambria Math" panose="02040503050406030204" pitchFamily="18" charset="0"/>
                          </a:rPr>
                        </m:ctrlPr>
                      </m:fPr>
                      <m:num>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object</m:t>
                            </m:r>
                          </m:sub>
                        </m:sSub>
                      </m:num>
                      <m:den>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𝜌</m:t>
                            </m:r>
                          </m:e>
                          <m:sub>
                            <m:r>
                              <m:rPr>
                                <m:sty m:val="p"/>
                              </m:rPr>
                              <a:rPr lang="en-US" altLang="en-US" sz="2200">
                                <a:latin typeface="Cambria Math" panose="02040503050406030204" pitchFamily="18" charset="0"/>
                              </a:rPr>
                              <m:t>fluid</m:t>
                            </m:r>
                          </m:sub>
                        </m:sSub>
                      </m:den>
                    </m:f>
                  </m:oMath>
                </a14:m>
                <a:endParaRPr lang="en-US" altLang="en-US" sz="2200" dirty="0">
                  <a:latin typeface="Arial" panose="020B0604020202020204" pitchFamily="34" charset="0"/>
                </a:endParaRPr>
              </a:p>
              <a:p>
                <a:pPr>
                  <a:spcAft>
                    <a:spcPts val="1800"/>
                  </a:spcAft>
                </a:pPr>
                <a:endParaRPr lang="en-US" altLang="en-US" sz="2200" dirty="0">
                  <a:latin typeface="Arial" panose="020B0604020202020204" pitchFamily="34" charset="0"/>
                </a:endParaRPr>
              </a:p>
            </p:txBody>
          </p:sp>
        </mc:Choice>
        <mc:Fallback xmlns="">
          <p:sp>
            <p:nvSpPr>
              <p:cNvPr id="5" name="Rectangle 2">
                <a:extLst>
                  <a:ext uri="{FF2B5EF4-FFF2-40B4-BE49-F238E27FC236}">
                    <a16:creationId xmlns:a16="http://schemas.microsoft.com/office/drawing/2014/main" id="{C9E37EE3-D854-4480-A621-2FAA490D9750}"/>
                  </a:ext>
                </a:extLst>
              </p:cNvPr>
              <p:cNvSpPr>
                <a:spLocks noRot="1" noChangeAspect="1" noMove="1" noResize="1" noEditPoints="1" noAdjustHandles="1" noChangeArrowheads="1" noChangeShapeType="1" noTextEdit="1"/>
              </p:cNvSpPr>
              <p:nvPr/>
            </p:nvSpPr>
            <p:spPr bwMode="auto">
              <a:xfrm>
                <a:off x="6934795" y="1574637"/>
                <a:ext cx="5483837" cy="4219677"/>
              </a:xfrm>
              <a:prstGeom prst="rect">
                <a:avLst/>
              </a:prstGeom>
              <a:blipFill>
                <a:blip r:embed="rId3"/>
                <a:stretch>
                  <a:fillRect l="-3115" t="-1876"/>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nvGrpSpPr>
          <p:cNvPr id="6" name="Group 5">
            <a:extLst>
              <a:ext uri="{FF2B5EF4-FFF2-40B4-BE49-F238E27FC236}">
                <a16:creationId xmlns:a16="http://schemas.microsoft.com/office/drawing/2014/main" id="{4F1F6AC0-7784-4B6E-A3A5-4090993A3815}"/>
              </a:ext>
            </a:extLst>
          </p:cNvPr>
          <p:cNvGrpSpPr/>
          <p:nvPr/>
        </p:nvGrpSpPr>
        <p:grpSpPr>
          <a:xfrm>
            <a:off x="2512869" y="2575636"/>
            <a:ext cx="3678620" cy="1912883"/>
            <a:chOff x="1418897" y="2711669"/>
            <a:chExt cx="3678620" cy="1912883"/>
          </a:xfrm>
        </p:grpSpPr>
        <p:sp>
          <p:nvSpPr>
            <p:cNvPr id="3" name="Rectangle 2">
              <a:extLst>
                <a:ext uri="{FF2B5EF4-FFF2-40B4-BE49-F238E27FC236}">
                  <a16:creationId xmlns:a16="http://schemas.microsoft.com/office/drawing/2014/main" id="{379F2B98-D0CE-4E45-9B33-5A6C359594D8}"/>
                </a:ext>
              </a:extLst>
            </p:cNvPr>
            <p:cNvSpPr/>
            <p:nvPr/>
          </p:nvSpPr>
          <p:spPr>
            <a:xfrm>
              <a:off x="1418897" y="3237186"/>
              <a:ext cx="3678620" cy="13873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B221AD51-3A41-4830-ACE1-2D5AC3E738D1}"/>
                </a:ext>
              </a:extLst>
            </p:cNvPr>
            <p:cNvSpPr/>
            <p:nvPr/>
          </p:nvSpPr>
          <p:spPr>
            <a:xfrm>
              <a:off x="2532993" y="2711669"/>
              <a:ext cx="1271752" cy="945931"/>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56A34E5E-13A4-4E8E-80F6-A2054F37403F}"/>
              </a:ext>
            </a:extLst>
          </p:cNvPr>
          <p:cNvGrpSpPr/>
          <p:nvPr/>
        </p:nvGrpSpPr>
        <p:grpSpPr>
          <a:xfrm>
            <a:off x="4262841" y="2161599"/>
            <a:ext cx="593834" cy="2034904"/>
            <a:chOff x="3168869" y="2108442"/>
            <a:chExt cx="593834" cy="2034904"/>
          </a:xfrm>
        </p:grpSpPr>
        <p:cxnSp>
          <p:nvCxnSpPr>
            <p:cNvPr id="8" name="Straight Arrow Connector 7">
              <a:extLst>
                <a:ext uri="{FF2B5EF4-FFF2-40B4-BE49-F238E27FC236}">
                  <a16:creationId xmlns:a16="http://schemas.microsoft.com/office/drawing/2014/main" id="{F0680D9B-512B-4CC4-8512-399A1B573FE8}"/>
                </a:ext>
              </a:extLst>
            </p:cNvPr>
            <p:cNvCxnSpPr>
              <a:cxnSpLocks/>
            </p:cNvCxnSpPr>
            <p:nvPr/>
          </p:nvCxnSpPr>
          <p:spPr>
            <a:xfrm>
              <a:off x="3174124" y="3226671"/>
              <a:ext cx="0" cy="809296"/>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654A91-7A74-4B36-837D-EF9E57E666BA}"/>
                </a:ext>
              </a:extLst>
            </p:cNvPr>
            <p:cNvCxnSpPr>
              <a:cxnSpLocks/>
            </p:cNvCxnSpPr>
            <p:nvPr/>
          </p:nvCxnSpPr>
          <p:spPr>
            <a:xfrm flipV="1">
              <a:off x="3168869" y="2189862"/>
              <a:ext cx="0" cy="732009"/>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9EAABF3-CA6C-42FF-B6E9-FAC235B06EF5}"/>
                </a:ext>
              </a:extLst>
            </p:cNvPr>
            <p:cNvSpPr txBox="1"/>
            <p:nvPr/>
          </p:nvSpPr>
          <p:spPr>
            <a:xfrm>
              <a:off x="3258207" y="3774014"/>
              <a:ext cx="504496" cy="369332"/>
            </a:xfrm>
            <a:prstGeom prst="rect">
              <a:avLst/>
            </a:prstGeom>
            <a:noFill/>
          </p:spPr>
          <p:txBody>
            <a:bodyPr wrap="square" rtlCol="0">
              <a:spAutoFit/>
            </a:bodyPr>
            <a:lstStyle/>
            <a:p>
              <a:r>
                <a:rPr lang="en-US" dirty="0">
                  <a:solidFill>
                    <a:srgbClr val="FF0000"/>
                  </a:solidFill>
                </a:rPr>
                <a:t>W</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E228BCF-8715-482C-BBAA-F67CA33DB5A9}"/>
                    </a:ext>
                  </a:extLst>
                </p:cNvPr>
                <p:cNvSpPr txBox="1"/>
                <p:nvPr/>
              </p:nvSpPr>
              <p:spPr>
                <a:xfrm>
                  <a:off x="3194778" y="2108442"/>
                  <a:ext cx="504496" cy="369332"/>
                </a:xfrm>
                <a:prstGeom prst="rect">
                  <a:avLst/>
                </a:prstGeom>
                <a:noFill/>
              </p:spPr>
              <p:txBody>
                <a:bodyPr wrap="square" rtlCol="0">
                  <a:spAutoFit/>
                </a:bodyPr>
                <a:lstStyle/>
                <a:p>
                  <a:r>
                    <a:rPr lang="en-US" dirty="0">
                      <a:solidFill>
                        <a:srgbClr val="FF0000"/>
                      </a:solidFill>
                    </a:rPr>
                    <a:t> </a:t>
                  </a:r>
                  <a14:m>
                    <m:oMath xmlns:m="http://schemas.openxmlformats.org/officeDocument/2006/math">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𝐹</m:t>
                          </m:r>
                        </m:e>
                        <m:sub>
                          <m:r>
                            <a:rPr lang="en-US" i="1">
                              <a:solidFill>
                                <a:srgbClr val="FF0000"/>
                              </a:solidFill>
                              <a:latin typeface="Cambria Math" panose="02040503050406030204" pitchFamily="18" charset="0"/>
                            </a:rPr>
                            <m:t>𝐵</m:t>
                          </m:r>
                        </m:sub>
                      </m:sSub>
                    </m:oMath>
                  </a14:m>
                  <a:endParaRPr lang="en-US" dirty="0">
                    <a:solidFill>
                      <a:srgbClr val="FF0000"/>
                    </a:solidFill>
                  </a:endParaRPr>
                </a:p>
              </p:txBody>
            </p:sp>
          </mc:Choice>
          <mc:Fallback xmlns="">
            <p:sp>
              <p:nvSpPr>
                <p:cNvPr id="21" name="TextBox 20">
                  <a:extLst>
                    <a:ext uri="{FF2B5EF4-FFF2-40B4-BE49-F238E27FC236}">
                      <a16:creationId xmlns:a16="http://schemas.microsoft.com/office/drawing/2014/main" id="{CE228BCF-8715-482C-BBAA-F67CA33DB5A9}"/>
                    </a:ext>
                  </a:extLst>
                </p:cNvPr>
                <p:cNvSpPr txBox="1">
                  <a:spLocks noRot="1" noChangeAspect="1" noMove="1" noResize="1" noEditPoints="1" noAdjustHandles="1" noChangeArrowheads="1" noChangeShapeType="1" noTextEdit="1"/>
                </p:cNvSpPr>
                <p:nvPr/>
              </p:nvSpPr>
              <p:spPr>
                <a:xfrm>
                  <a:off x="3194778" y="2108442"/>
                  <a:ext cx="504496" cy="369332"/>
                </a:xfrm>
                <a:prstGeom prst="rect">
                  <a:avLst/>
                </a:prstGeom>
                <a:blipFill>
                  <a:blip r:embed="rId4"/>
                  <a:stretch>
                    <a:fillRect/>
                  </a:stretch>
                </a:blipFill>
              </p:spPr>
              <p:txBody>
                <a:bodyPr/>
                <a:lstStyle/>
                <a:p>
                  <a:r>
                    <a:rPr lang="en-US">
                      <a:noFill/>
                    </a:rPr>
                    <a:t> </a:t>
                  </a:r>
                </a:p>
              </p:txBody>
            </p:sp>
          </mc:Fallback>
        </mc:AlternateContent>
      </p:grpSp>
      <p:grpSp>
        <p:nvGrpSpPr>
          <p:cNvPr id="36" name="Group 35">
            <a:extLst>
              <a:ext uri="{FF2B5EF4-FFF2-40B4-BE49-F238E27FC236}">
                <a16:creationId xmlns:a16="http://schemas.microsoft.com/office/drawing/2014/main" id="{E98FB451-799A-4D80-A686-B4500AB17515}"/>
              </a:ext>
            </a:extLst>
          </p:cNvPr>
          <p:cNvGrpSpPr/>
          <p:nvPr/>
        </p:nvGrpSpPr>
        <p:grpSpPr>
          <a:xfrm>
            <a:off x="3626964" y="3101153"/>
            <a:ext cx="1271752" cy="424950"/>
            <a:chOff x="5376041" y="1570448"/>
            <a:chExt cx="1271752" cy="430460"/>
          </a:xfrm>
        </p:grpSpPr>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754E1CA0-DE37-434D-8CC2-462F5E0B7BA8}"/>
                    </a:ext>
                  </a:extLst>
                </p:cNvPr>
                <p:cNvSpPr/>
                <p:nvPr/>
              </p:nvSpPr>
              <p:spPr>
                <a:xfrm>
                  <a:off x="5376041" y="1572647"/>
                  <a:ext cx="1271752" cy="428261"/>
                </a:xfrm>
                <a:prstGeom prst="round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sub</m:t>
                            </m:r>
                          </m:sub>
                        </m:sSub>
                      </m:oMath>
                    </m:oMathPara>
                  </a14:m>
                  <a:endParaRPr lang="en-US" dirty="0"/>
                </a:p>
              </p:txBody>
            </p:sp>
          </mc:Choice>
          <mc:Fallback xmlns="">
            <p:sp>
              <p:nvSpPr>
                <p:cNvPr id="37" name="Rectangle: Rounded Corners 36">
                  <a:extLst>
                    <a:ext uri="{FF2B5EF4-FFF2-40B4-BE49-F238E27FC236}">
                      <a16:creationId xmlns:a16="http://schemas.microsoft.com/office/drawing/2014/main" id="{754E1CA0-DE37-434D-8CC2-462F5E0B7BA8}"/>
                    </a:ext>
                  </a:extLst>
                </p:cNvPr>
                <p:cNvSpPr>
                  <a:spLocks noRot="1" noChangeAspect="1" noMove="1" noResize="1" noEditPoints="1" noAdjustHandles="1" noChangeArrowheads="1" noChangeShapeType="1" noTextEdit="1"/>
                </p:cNvSpPr>
                <p:nvPr/>
              </p:nvSpPr>
              <p:spPr>
                <a:xfrm>
                  <a:off x="5376041" y="1572647"/>
                  <a:ext cx="1271752" cy="428261"/>
                </a:xfrm>
                <a:prstGeom prst="roundRect">
                  <a:avLst/>
                </a:prstGeom>
                <a:blipFill>
                  <a:blip r:embed="rId5"/>
                  <a:stretch>
                    <a:fillRect/>
                  </a:stretch>
                </a:blipFill>
                <a:ln>
                  <a:solidFill>
                    <a:schemeClr val="tx1"/>
                  </a:solidFill>
                </a:ln>
              </p:spPr>
              <p:txBody>
                <a:bodyPr/>
                <a:lstStyle/>
                <a:p>
                  <a:r>
                    <a:rPr lang="en-US">
                      <a:noFill/>
                    </a:rPr>
                    <a:t> </a:t>
                  </a:r>
                </a:p>
              </p:txBody>
            </p:sp>
          </mc:Fallback>
        </mc:AlternateContent>
        <p:sp>
          <p:nvSpPr>
            <p:cNvPr id="35" name="Rectangle 34">
              <a:extLst>
                <a:ext uri="{FF2B5EF4-FFF2-40B4-BE49-F238E27FC236}">
                  <a16:creationId xmlns:a16="http://schemas.microsoft.com/office/drawing/2014/main" id="{A941DE74-4B0B-429B-B4DA-6CC49F38D4D2}"/>
                </a:ext>
              </a:extLst>
            </p:cNvPr>
            <p:cNvSpPr/>
            <p:nvPr/>
          </p:nvSpPr>
          <p:spPr>
            <a:xfrm>
              <a:off x="5390985" y="1570448"/>
              <a:ext cx="1243584" cy="12024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93CB7B0-1974-483C-B92A-5F3896622750}"/>
                  </a:ext>
                </a:extLst>
              </p:cNvPr>
              <p:cNvSpPr txBox="1"/>
              <p:nvPr/>
            </p:nvSpPr>
            <p:spPr>
              <a:xfrm>
                <a:off x="11896651" y="4343401"/>
                <a:ext cx="1541721" cy="514051"/>
              </a:xfrm>
              <a:prstGeom prst="rect">
                <a:avLst/>
              </a:prstGeom>
              <a:noFill/>
              <a:ln>
                <a:solidFill>
                  <a:srgbClr val="00B050"/>
                </a:solidFill>
                <a:prstDash val="dash"/>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00B050"/>
                          </a:solidFill>
                          <a:latin typeface="Cambria Math" panose="02040503050406030204" pitchFamily="18" charset="0"/>
                        </a:rPr>
                        <m:t>Since</m:t>
                      </m:r>
                      <m:r>
                        <a:rPr lang="en-US" sz="1600" i="1">
                          <a:solidFill>
                            <a:srgbClr val="00B050"/>
                          </a:solidFill>
                          <a:latin typeface="Cambria Math" panose="02040503050406030204" pitchFamily="18" charset="0"/>
                        </a:rPr>
                        <m:t>:</m:t>
                      </m:r>
                      <m:r>
                        <a:rPr lang="en-US" sz="1600" i="1">
                          <a:solidFill>
                            <a:srgbClr val="00B050"/>
                          </a:solidFill>
                          <a:latin typeface="Cambria Math" panose="02040503050406030204" pitchFamily="18" charset="0"/>
                        </a:rPr>
                        <m:t>𝜌</m:t>
                      </m:r>
                      <m:r>
                        <a:rPr lang="en-US" sz="1600" i="1">
                          <a:solidFill>
                            <a:srgbClr val="00B050"/>
                          </a:solidFill>
                          <a:latin typeface="Cambria Math" panose="02040503050406030204" pitchFamily="18" charset="0"/>
                        </a:rPr>
                        <m:t>=</m:t>
                      </m:r>
                      <m:f>
                        <m:fPr>
                          <m:ctrlPr>
                            <a:rPr lang="en-US" sz="1600" i="1">
                              <a:solidFill>
                                <a:srgbClr val="00B050"/>
                              </a:solidFill>
                              <a:latin typeface="Cambria Math" panose="02040503050406030204" pitchFamily="18" charset="0"/>
                            </a:rPr>
                          </m:ctrlPr>
                        </m:fPr>
                        <m:num>
                          <m:r>
                            <a:rPr lang="en-US" sz="1600" i="1">
                              <a:solidFill>
                                <a:srgbClr val="00B050"/>
                              </a:solidFill>
                              <a:latin typeface="Cambria Math" panose="02040503050406030204" pitchFamily="18" charset="0"/>
                            </a:rPr>
                            <m:t>𝑚</m:t>
                          </m:r>
                        </m:num>
                        <m:den>
                          <m:r>
                            <a:rPr lang="en-US" sz="1600" i="1">
                              <a:solidFill>
                                <a:srgbClr val="00B050"/>
                              </a:solidFill>
                              <a:latin typeface="Cambria Math" panose="02040503050406030204" pitchFamily="18" charset="0"/>
                            </a:rPr>
                            <m:t>𝑉</m:t>
                          </m:r>
                        </m:den>
                      </m:f>
                    </m:oMath>
                  </m:oMathPara>
                </a14:m>
                <a:endParaRPr lang="en-US" sz="1600" dirty="0">
                  <a:solidFill>
                    <a:srgbClr val="00B050"/>
                  </a:solidFill>
                </a:endParaRPr>
              </a:p>
            </p:txBody>
          </p:sp>
        </mc:Choice>
        <mc:Fallback xmlns="">
          <p:sp>
            <p:nvSpPr>
              <p:cNvPr id="41" name="TextBox 40">
                <a:extLst>
                  <a:ext uri="{FF2B5EF4-FFF2-40B4-BE49-F238E27FC236}">
                    <a16:creationId xmlns:a16="http://schemas.microsoft.com/office/drawing/2014/main" id="{B93CB7B0-1974-483C-B92A-5F3896622750}"/>
                  </a:ext>
                </a:extLst>
              </p:cNvPr>
              <p:cNvSpPr txBox="1">
                <a:spLocks noRot="1" noChangeAspect="1" noMove="1" noResize="1" noEditPoints="1" noAdjustHandles="1" noChangeArrowheads="1" noChangeShapeType="1" noTextEdit="1"/>
              </p:cNvSpPr>
              <p:nvPr/>
            </p:nvSpPr>
            <p:spPr>
              <a:xfrm>
                <a:off x="11896651" y="4343401"/>
                <a:ext cx="1541721" cy="514051"/>
              </a:xfrm>
              <a:prstGeom prst="rect">
                <a:avLst/>
              </a:prstGeom>
              <a:blipFill>
                <a:blip r:embed="rId6"/>
                <a:stretch>
                  <a:fillRect b="-1163"/>
                </a:stretch>
              </a:blipFill>
              <a:ln>
                <a:solidFill>
                  <a:srgbClr val="00B050"/>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8A58319-9F5E-4DE9-902A-CC7AAD295470}"/>
                  </a:ext>
                </a:extLst>
              </p:cNvPr>
              <p:cNvSpPr txBox="1"/>
              <p:nvPr/>
            </p:nvSpPr>
            <p:spPr>
              <a:xfrm>
                <a:off x="3886763" y="6208794"/>
                <a:ext cx="7286177" cy="1383969"/>
              </a:xfrm>
              <a:prstGeom prst="rect">
                <a:avLst/>
              </a:prstGeom>
              <a:solidFill>
                <a:schemeClr val="bg1">
                  <a:lumMod val="85000"/>
                </a:schemeClr>
              </a:solidFill>
              <a:ln>
                <a:solidFill>
                  <a:schemeClr val="tx1"/>
                </a:solidFill>
                <a:prstDash val="dash"/>
              </a:ln>
            </p:spPr>
            <p:txBody>
              <a:bodyPr wrap="square" rtlCol="0">
                <a:spAutoFit/>
              </a:bodyPr>
              <a:lstStyle/>
              <a:p>
                <a:pPr marL="285750" indent="-285750">
                  <a:spcAft>
                    <a:spcPts val="1200"/>
                  </a:spcAft>
                  <a:buFont typeface="Arial" panose="020B0604020202020204" pitchFamily="34" charset="0"/>
                  <a:buChar char="•"/>
                </a:pPr>
                <a:r>
                  <a:rPr lang="en-US" sz="2400" dirty="0"/>
                  <a:t>If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𝜌</m:t>
                        </m:r>
                      </m:e>
                      <m:sub>
                        <m:r>
                          <m:rPr>
                            <m:sty m:val="p"/>
                          </m:rPr>
                          <a:rPr lang="en-US" sz="2400">
                            <a:latin typeface="Cambria Math" panose="02040503050406030204" pitchFamily="18" charset="0"/>
                          </a:rPr>
                          <m:t>object</m:t>
                        </m:r>
                      </m:sub>
                    </m:sSub>
                    <m:r>
                      <a:rPr lang="en-US" sz="2400" i="1">
                        <a:latin typeface="Cambria Math" panose="02040503050406030204" pitchFamily="18" charset="0"/>
                      </a:rPr>
                      <m:t>&lt;</m:t>
                    </m:r>
                    <m:sSub>
                      <m:sSubPr>
                        <m:ctrlPr>
                          <a:rPr lang="en-US" sz="2400" i="1">
                            <a:latin typeface="Cambria Math" panose="02040503050406030204" pitchFamily="18" charset="0"/>
                          </a:rPr>
                        </m:ctrlPr>
                      </m:sSubPr>
                      <m:e>
                        <m:r>
                          <a:rPr lang="en-US" sz="2400" i="1">
                            <a:latin typeface="Cambria Math" panose="02040503050406030204" pitchFamily="18" charset="0"/>
                          </a:rPr>
                          <m:t>𝜌</m:t>
                        </m:r>
                      </m:e>
                      <m:sub>
                        <m:r>
                          <m:rPr>
                            <m:sty m:val="p"/>
                          </m:rPr>
                          <a:rPr lang="en-US" sz="2400">
                            <a:latin typeface="Cambria Math" panose="02040503050406030204" pitchFamily="18" charset="0"/>
                          </a:rPr>
                          <m:t>fluid</m:t>
                        </m:r>
                      </m:sub>
                    </m:sSub>
                    <m:r>
                      <a:rPr lang="en-US" sz="2400" i="1">
                        <a:latin typeface="Cambria Math" panose="02040503050406030204" pitchFamily="18" charset="0"/>
                      </a:rPr>
                      <m:t>:</m:t>
                    </m:r>
                  </m:oMath>
                </a14:m>
                <a:r>
                  <a:rPr lang="en-US" sz="2400" dirty="0"/>
                  <a:t>   </a:t>
                </a:r>
                <a14:m>
                  <m:oMath xmlns:m="http://schemas.openxmlformats.org/officeDocument/2006/math">
                    <m:sSub>
                      <m:sSubPr>
                        <m:ctrlPr>
                          <a:rPr lang="en-US" sz="2400" i="1" dirty="0">
                            <a:latin typeface="Cambria Math" panose="02040503050406030204" pitchFamily="18" charset="0"/>
                          </a:rPr>
                        </m:ctrlPr>
                      </m:sSubPr>
                      <m:e>
                        <m:r>
                          <a:rPr lang="en-US" sz="2400" i="1" dirty="0">
                            <a:latin typeface="Cambria Math" panose="02040503050406030204" pitchFamily="18" charset="0"/>
                          </a:rPr>
                          <m:t>𝑉</m:t>
                        </m:r>
                      </m:e>
                      <m:sub>
                        <m:r>
                          <a:rPr lang="en-US" sz="2400" i="1" dirty="0">
                            <a:latin typeface="Cambria Math" panose="02040503050406030204" pitchFamily="18" charset="0"/>
                          </a:rPr>
                          <m:t>𝑠𝑢𝑏</m:t>
                        </m:r>
                      </m:sub>
                    </m:sSub>
                    <m:r>
                      <a:rPr lang="en-US" sz="2400" i="1" dirty="0">
                        <a:latin typeface="Cambria Math" panose="02040503050406030204" pitchFamily="18" charset="0"/>
                      </a:rPr>
                      <m:t>&lt;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𝑉</m:t>
                        </m:r>
                      </m:e>
                      <m:sub>
                        <m:r>
                          <m:rPr>
                            <m:sty m:val="p"/>
                          </m:rPr>
                          <a:rPr lang="en-US" sz="2400" dirty="0">
                            <a:latin typeface="Cambria Math" panose="02040503050406030204" pitchFamily="18" charset="0"/>
                          </a:rPr>
                          <m:t>object</m:t>
                        </m:r>
                      </m:sub>
                    </m:sSub>
                  </m:oMath>
                </a14:m>
                <a:r>
                  <a:rPr lang="en-US" sz="2400" dirty="0"/>
                  <a:t>  (i.e. object floats)</a:t>
                </a:r>
              </a:p>
              <a:p>
                <a:pPr marL="285750" indent="-285750">
                  <a:spcAft>
                    <a:spcPts val="1200"/>
                  </a:spcAft>
                  <a:buFont typeface="Arial" panose="020B0604020202020204" pitchFamily="34" charset="0"/>
                  <a:buChar char="•"/>
                </a:pPr>
                <a:r>
                  <a:rPr lang="en-US" sz="2400" dirty="0"/>
                  <a:t>Whether an object floats on a fluid depends on the relative densities of the object and fluid</a:t>
                </a:r>
              </a:p>
            </p:txBody>
          </p:sp>
        </mc:Choice>
        <mc:Fallback xmlns="">
          <p:sp>
            <p:nvSpPr>
              <p:cNvPr id="38" name="TextBox 37">
                <a:extLst>
                  <a:ext uri="{FF2B5EF4-FFF2-40B4-BE49-F238E27FC236}">
                    <a16:creationId xmlns:a16="http://schemas.microsoft.com/office/drawing/2014/main" id="{18A58319-9F5E-4DE9-902A-CC7AAD295470}"/>
                  </a:ext>
                </a:extLst>
              </p:cNvPr>
              <p:cNvSpPr txBox="1">
                <a:spLocks noRot="1" noChangeAspect="1" noMove="1" noResize="1" noEditPoints="1" noAdjustHandles="1" noChangeArrowheads="1" noChangeShapeType="1" noTextEdit="1"/>
              </p:cNvSpPr>
              <p:nvPr/>
            </p:nvSpPr>
            <p:spPr>
              <a:xfrm>
                <a:off x="3886763" y="6208794"/>
                <a:ext cx="7286177" cy="1383969"/>
              </a:xfrm>
              <a:prstGeom prst="rect">
                <a:avLst/>
              </a:prstGeom>
              <a:blipFill>
                <a:blip r:embed="rId7"/>
                <a:stretch>
                  <a:fillRect l="-1086" t="-2620" b="-8734"/>
                </a:stretch>
              </a:blipFill>
              <a:ln>
                <a:solidFill>
                  <a:schemeClr val="tx1"/>
                </a:solidFill>
                <a:prstDash val="dash"/>
              </a:ln>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fld id="{6BF10542-A44D-4C9F-B005-EEB4A5BD4D37}" type="slidenum">
              <a:rPr lang="en-US" smtClean="0"/>
              <a:t>15</a:t>
            </a:fld>
            <a:endParaRPr lang="en-US"/>
          </a:p>
        </p:txBody>
      </p:sp>
    </p:spTree>
    <p:custDataLst>
      <p:tags r:id="rId1"/>
    </p:custDataLst>
    <p:extLst>
      <p:ext uri="{BB962C8B-B14F-4D97-AF65-F5344CB8AC3E}">
        <p14:creationId xmlns:p14="http://schemas.microsoft.com/office/powerpoint/2010/main" val="2848059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[1]</a:t>
            </a:r>
          </a:p>
        </p:txBody>
      </p:sp>
      <p:sp>
        <p:nvSpPr>
          <p:cNvPr id="27651" name="Rectangle 3"/>
          <p:cNvSpPr>
            <a:spLocks/>
          </p:cNvSpPr>
          <p:nvPr/>
        </p:nvSpPr>
        <p:spPr bwMode="auto">
          <a:xfrm>
            <a:off x="3158684" y="3144108"/>
            <a:ext cx="10088940" cy="2331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of </a:t>
            </a:r>
            <a:r>
              <a:rPr lang="en-US" altLang="en-US" sz="2160" b="1" dirty="0">
                <a:latin typeface="Arial" panose="020B0604020202020204" pitchFamily="34" charset="0"/>
              </a:rPr>
              <a:t>identical size </a:t>
            </a:r>
            <a:r>
              <a:rPr lang="en-US" altLang="en-US" sz="2160" dirty="0">
                <a:latin typeface="Arial" panose="020B0604020202020204" pitchFamily="34" charset="0"/>
              </a:rPr>
              <a:t>are submerged in water. One is made of lead (heavy), the other of aluminum (light). Upon which is the </a:t>
            </a:r>
            <a:r>
              <a:rPr lang="en-US" altLang="en-US" sz="2160" b="1" dirty="0">
                <a:latin typeface="Arial" panose="020B0604020202020204" pitchFamily="34" charset="0"/>
              </a:rPr>
              <a:t>buoyant force </a:t>
            </a:r>
            <a:r>
              <a:rPr lang="en-US" altLang="en-US" sz="2160" dirty="0">
                <a:latin typeface="Arial" panose="020B0604020202020204" pitchFamily="34" charset="0"/>
              </a:rPr>
              <a:t>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aluminum block.</a:t>
            </a:r>
          </a:p>
          <a:p>
            <a:pPr lvl="1">
              <a:spcBef>
                <a:spcPts val="540"/>
              </a:spcBef>
              <a:buFontTx/>
              <a:buAutoNum type="alphaUcPeriod"/>
            </a:pPr>
            <a:r>
              <a:rPr lang="en-US" altLang="en-US" sz="2160" dirty="0">
                <a:latin typeface="Arial" panose="020B0604020202020204" pitchFamily="34" charset="0"/>
              </a:rPr>
              <a:t>They both experience the same buoyant force.</a:t>
            </a:r>
          </a:p>
        </p:txBody>
      </p:sp>
      <p:sp>
        <p:nvSpPr>
          <p:cNvPr id="3" name="Slide Number Placeholder 2"/>
          <p:cNvSpPr>
            <a:spLocks noGrp="1"/>
          </p:cNvSpPr>
          <p:nvPr>
            <p:ph type="sldNum" sz="quarter" idx="12"/>
          </p:nvPr>
        </p:nvSpPr>
        <p:spPr/>
        <p:txBody>
          <a:bodyPr/>
          <a:lstStyle/>
          <a:p>
            <a:fld id="{6BF10542-A44D-4C9F-B005-EEB4A5BD4D37}" type="slidenum">
              <a:rPr lang="en-US" smtClean="0"/>
              <a:t>16</a:t>
            </a:fld>
            <a:endParaRPr lang="en-US"/>
          </a:p>
        </p:txBody>
      </p:sp>
    </p:spTree>
    <p:extLst>
      <p:ext uri="{BB962C8B-B14F-4D97-AF65-F5344CB8AC3E}">
        <p14:creationId xmlns:p14="http://schemas.microsoft.com/office/powerpoint/2010/main" val="23321265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27651" name="Rectangle 3"/>
          <p:cNvSpPr>
            <a:spLocks/>
          </p:cNvSpPr>
          <p:nvPr/>
        </p:nvSpPr>
        <p:spPr bwMode="auto">
          <a:xfrm>
            <a:off x="3158684" y="3144108"/>
            <a:ext cx="10088940" cy="2331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of </a:t>
            </a:r>
            <a:r>
              <a:rPr lang="en-US" altLang="en-US" sz="2160" b="1" dirty="0">
                <a:latin typeface="Arial" panose="020B0604020202020204" pitchFamily="34" charset="0"/>
              </a:rPr>
              <a:t>identical size </a:t>
            </a:r>
            <a:r>
              <a:rPr lang="en-US" altLang="en-US" sz="2160" dirty="0">
                <a:latin typeface="Arial" panose="020B0604020202020204" pitchFamily="34" charset="0"/>
              </a:rPr>
              <a:t>are submerged in water. One is made of lead (heavy), the other of aluminum (light). Upon which is the </a:t>
            </a:r>
            <a:r>
              <a:rPr lang="en-US" altLang="en-US" sz="2160" b="1" dirty="0">
                <a:latin typeface="Arial" panose="020B0604020202020204" pitchFamily="34" charset="0"/>
              </a:rPr>
              <a:t>buoyant force </a:t>
            </a:r>
            <a:r>
              <a:rPr lang="en-US" altLang="en-US" sz="2160" dirty="0">
                <a:latin typeface="Arial" panose="020B0604020202020204" pitchFamily="34" charset="0"/>
              </a:rPr>
              <a:t>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aluminum block.</a:t>
            </a:r>
          </a:p>
          <a:p>
            <a:pPr lvl="1">
              <a:spcBef>
                <a:spcPts val="540"/>
              </a:spcBef>
              <a:buFontTx/>
              <a:buAutoNum type="alphaUcPeriod"/>
            </a:pPr>
            <a:r>
              <a:rPr lang="en-US" altLang="en-US" sz="2160" dirty="0">
                <a:latin typeface="Arial" panose="020B0604020202020204" pitchFamily="34" charset="0"/>
              </a:rPr>
              <a:t>They both experience the same buoyant force.</a:t>
            </a:r>
          </a:p>
        </p:txBody>
      </p:sp>
      <p:sp>
        <p:nvSpPr>
          <p:cNvPr id="4" name="Rectangle 3"/>
          <p:cNvSpPr/>
          <p:nvPr/>
        </p:nvSpPr>
        <p:spPr>
          <a:xfrm>
            <a:off x="3158684" y="4919472"/>
            <a:ext cx="6367332" cy="4846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17</a:t>
            </a:fld>
            <a:endParaRPr lang="en-US"/>
          </a:p>
        </p:txBody>
      </p:sp>
    </p:spTree>
    <p:extLst>
      <p:ext uri="{BB962C8B-B14F-4D97-AF65-F5344CB8AC3E}">
        <p14:creationId xmlns:p14="http://schemas.microsoft.com/office/powerpoint/2010/main" val="24217974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p:cNvSpPr>
          <p:nvPr/>
        </p:nvSpPr>
        <p:spPr bwMode="auto">
          <a:xfrm>
            <a:off x="3406490" y="2961228"/>
            <a:ext cx="9575958" cy="3566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are of </a:t>
            </a:r>
            <a:r>
              <a:rPr lang="en-US" altLang="en-US" sz="2160" b="1" dirty="0">
                <a:latin typeface="Arial" panose="020B0604020202020204" pitchFamily="34" charset="0"/>
              </a:rPr>
              <a:t>identical size</a:t>
            </a:r>
            <a:r>
              <a:rPr lang="en-US" altLang="en-US" sz="2160" dirty="0">
                <a:latin typeface="Arial" panose="020B0604020202020204" pitchFamily="34" charset="0"/>
              </a:rPr>
              <a:t>. One is made of lead, and sinks to the bottom of a pond; the other is of wood and floats on top. Upon which is the </a:t>
            </a:r>
            <a:r>
              <a:rPr lang="en-US" altLang="en-US" sz="2160" b="1" dirty="0">
                <a:latin typeface="Arial" panose="020B0604020202020204" pitchFamily="34" charset="0"/>
              </a:rPr>
              <a:t>buoyant force</a:t>
            </a:r>
            <a:r>
              <a:rPr lang="en-US" altLang="en-US" sz="2160" dirty="0">
                <a:latin typeface="Arial" panose="020B0604020202020204" pitchFamily="34" charset="0"/>
              </a:rPr>
              <a:t> 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wood block.</a:t>
            </a:r>
          </a:p>
          <a:p>
            <a:pPr lvl="1">
              <a:spcBef>
                <a:spcPts val="540"/>
              </a:spcBef>
              <a:buFontTx/>
              <a:buAutoNum type="alphaUcPeriod"/>
            </a:pPr>
            <a:r>
              <a:rPr lang="en-US" altLang="en-US" sz="2160" dirty="0">
                <a:latin typeface="Arial" panose="020B0604020202020204" pitchFamily="34" charset="0"/>
              </a:rPr>
              <a:t>They both experience the same buoyant force.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[2]</a:t>
            </a:r>
          </a:p>
        </p:txBody>
      </p:sp>
      <p:sp>
        <p:nvSpPr>
          <p:cNvPr id="3" name="Slide Number Placeholder 2"/>
          <p:cNvSpPr>
            <a:spLocks noGrp="1"/>
          </p:cNvSpPr>
          <p:nvPr>
            <p:ph type="sldNum" sz="quarter" idx="12"/>
          </p:nvPr>
        </p:nvSpPr>
        <p:spPr/>
        <p:txBody>
          <a:bodyPr/>
          <a:lstStyle/>
          <a:p>
            <a:fld id="{6BF10542-A44D-4C9F-B005-EEB4A5BD4D37}" type="slidenum">
              <a:rPr lang="en-US" smtClean="0"/>
              <a:t>18</a:t>
            </a:fld>
            <a:endParaRPr lang="en-US"/>
          </a:p>
        </p:txBody>
      </p:sp>
    </p:spTree>
    <p:extLst>
      <p:ext uri="{BB962C8B-B14F-4D97-AF65-F5344CB8AC3E}">
        <p14:creationId xmlns:p14="http://schemas.microsoft.com/office/powerpoint/2010/main" val="23862449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p:cNvSpPr>
          <p:nvPr/>
        </p:nvSpPr>
        <p:spPr bwMode="auto">
          <a:xfrm>
            <a:off x="3406490" y="2961228"/>
            <a:ext cx="9575958" cy="3566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Two blocks are of </a:t>
            </a:r>
            <a:r>
              <a:rPr lang="en-US" altLang="en-US" sz="2160" b="1" dirty="0">
                <a:latin typeface="Arial" panose="020B0604020202020204" pitchFamily="34" charset="0"/>
              </a:rPr>
              <a:t>identical size</a:t>
            </a:r>
            <a:r>
              <a:rPr lang="en-US" altLang="en-US" sz="2160" dirty="0">
                <a:latin typeface="Arial" panose="020B0604020202020204" pitchFamily="34" charset="0"/>
              </a:rPr>
              <a:t>. One is made of lead, and sinks to the bottom of a pond; the other is of wood and floats on top. Upon which is the </a:t>
            </a:r>
            <a:r>
              <a:rPr lang="en-US" altLang="en-US" sz="2160" b="1" dirty="0">
                <a:latin typeface="Arial" panose="020B0604020202020204" pitchFamily="34" charset="0"/>
              </a:rPr>
              <a:t>buoyant force</a:t>
            </a:r>
            <a:r>
              <a:rPr lang="en-US" altLang="en-US" sz="2160" dirty="0">
                <a:latin typeface="Arial" panose="020B0604020202020204" pitchFamily="34" charset="0"/>
              </a:rPr>
              <a:t> greater?</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On the lead block.</a:t>
            </a:r>
          </a:p>
          <a:p>
            <a:pPr lvl="1">
              <a:spcBef>
                <a:spcPts val="540"/>
              </a:spcBef>
              <a:buFontTx/>
              <a:buAutoNum type="alphaUcPeriod"/>
            </a:pPr>
            <a:r>
              <a:rPr lang="en-US" altLang="en-US" sz="2160" dirty="0">
                <a:latin typeface="Arial" panose="020B0604020202020204" pitchFamily="34" charset="0"/>
              </a:rPr>
              <a:t>On the wood block.</a:t>
            </a:r>
          </a:p>
          <a:p>
            <a:pPr lvl="1">
              <a:spcBef>
                <a:spcPts val="540"/>
              </a:spcBef>
              <a:buFontTx/>
              <a:buAutoNum type="alphaUcPeriod"/>
            </a:pPr>
            <a:r>
              <a:rPr lang="en-US" altLang="en-US" sz="2160" dirty="0">
                <a:latin typeface="Arial" panose="020B0604020202020204" pitchFamily="34" charset="0"/>
              </a:rPr>
              <a:t>They both experience the same buoyant force.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866076" y="4226206"/>
            <a:ext cx="6367332" cy="4846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19</a:t>
            </a:fld>
            <a:endParaRPr lang="en-US"/>
          </a:p>
        </p:txBody>
      </p:sp>
    </p:spTree>
    <p:extLst>
      <p:ext uri="{BB962C8B-B14F-4D97-AF65-F5344CB8AC3E}">
        <p14:creationId xmlns:p14="http://schemas.microsoft.com/office/powerpoint/2010/main" val="34093200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3116" y="1996921"/>
            <a:ext cx="11263964" cy="3816429"/>
          </a:xfrm>
          <a:prstGeom prst="rect">
            <a:avLst/>
          </a:prstGeom>
          <a:noFill/>
        </p:spPr>
        <p:txBody>
          <a:bodyPr wrap="square" rtlCol="0">
            <a:spAutoFit/>
          </a:bodyPr>
          <a:lstStyle/>
          <a:p>
            <a:pPr algn="ctr">
              <a:lnSpc>
                <a:spcPct val="150000"/>
              </a:lnSpc>
            </a:pPr>
            <a:r>
              <a:rPr lang="en-US" sz="5400" b="1" dirty="0"/>
              <a:t>Density, Pressure and Archimedes’ </a:t>
            </a:r>
            <a:r>
              <a:rPr lang="en-US" sz="5400" b="1" dirty="0" smtClean="0"/>
              <a:t>Principle</a:t>
            </a:r>
          </a:p>
          <a:p>
            <a:pPr algn="ctr">
              <a:lnSpc>
                <a:spcPct val="200000"/>
              </a:lnSpc>
            </a:pPr>
            <a:r>
              <a:rPr lang="en-US" sz="4000" dirty="0" err="1" smtClean="0">
                <a:solidFill>
                  <a:schemeClr val="bg1">
                    <a:lumMod val="50000"/>
                  </a:schemeClr>
                </a:solidFill>
              </a:rPr>
              <a:t>OpenStax</a:t>
            </a:r>
            <a:r>
              <a:rPr lang="en-US" sz="4000" dirty="0" smtClean="0">
                <a:solidFill>
                  <a:schemeClr val="bg1">
                    <a:lumMod val="50000"/>
                  </a:schemeClr>
                </a:solidFill>
              </a:rPr>
              <a:t> Chapter 11</a:t>
            </a:r>
            <a:endParaRPr lang="en-US" sz="4000" dirty="0">
              <a:solidFill>
                <a:schemeClr val="bg1">
                  <a:lumMod val="50000"/>
                </a:schemeClr>
              </a:solidFill>
            </a:endParaRPr>
          </a:p>
        </p:txBody>
      </p:sp>
      <p:sp>
        <p:nvSpPr>
          <p:cNvPr id="4" name="Slide Number Placeholder 3"/>
          <p:cNvSpPr>
            <a:spLocks noGrp="1"/>
          </p:cNvSpPr>
          <p:nvPr>
            <p:ph type="sldNum" sz="quarter" idx="12"/>
          </p:nvPr>
        </p:nvSpPr>
        <p:spPr/>
        <p:txBody>
          <a:bodyPr/>
          <a:lstStyle/>
          <a:p>
            <a:fld id="{6BF10542-A44D-4C9F-B005-EEB4A5BD4D37}" type="slidenum">
              <a:rPr lang="en-US" smtClean="0"/>
              <a:t>2</a:t>
            </a:fld>
            <a:endParaRPr lang="en-US"/>
          </a:p>
        </p:txBody>
      </p:sp>
    </p:spTree>
    <p:extLst>
      <p:ext uri="{BB962C8B-B14F-4D97-AF65-F5344CB8AC3E}">
        <p14:creationId xmlns:p14="http://schemas.microsoft.com/office/powerpoint/2010/main" val="17481014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A barge filled with ore floats in a canal lock. If the ore is tossed overboard into the lock, the water level in the lock will</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rise.</a:t>
            </a:r>
          </a:p>
          <a:p>
            <a:pPr lvl="1">
              <a:spcBef>
                <a:spcPts val="540"/>
              </a:spcBef>
              <a:buFontTx/>
              <a:buAutoNum type="alphaUcPeriod"/>
            </a:pPr>
            <a:r>
              <a:rPr lang="en-US" altLang="en-US" sz="2160" dirty="0">
                <a:latin typeface="Arial" panose="020B0604020202020204" pitchFamily="34" charset="0"/>
              </a:rPr>
              <a:t>fall.</a:t>
            </a:r>
          </a:p>
          <a:p>
            <a:pPr lvl="1">
              <a:spcBef>
                <a:spcPts val="540"/>
              </a:spcBef>
              <a:buFontTx/>
              <a:buAutoNum type="alphaUcPeriod"/>
            </a:pPr>
            <a:r>
              <a:rPr lang="en-US" altLang="en-US" sz="2160" dirty="0">
                <a:latin typeface="Arial" panose="020B0604020202020204" pitchFamily="34" charset="0"/>
              </a:rPr>
              <a:t>remain the same.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 [3]</a:t>
            </a:r>
          </a:p>
        </p:txBody>
      </p:sp>
      <p:sp>
        <p:nvSpPr>
          <p:cNvPr id="3" name="Slide Number Placeholder 2"/>
          <p:cNvSpPr>
            <a:spLocks noGrp="1"/>
          </p:cNvSpPr>
          <p:nvPr>
            <p:ph type="sldNum" sz="quarter" idx="12"/>
          </p:nvPr>
        </p:nvSpPr>
        <p:spPr/>
        <p:txBody>
          <a:bodyPr/>
          <a:lstStyle/>
          <a:p>
            <a:fld id="{6BF10542-A44D-4C9F-B005-EEB4A5BD4D37}" type="slidenum">
              <a:rPr lang="en-US" smtClean="0"/>
              <a:t>20</a:t>
            </a:fld>
            <a:endParaRPr lang="en-US"/>
          </a:p>
        </p:txBody>
      </p:sp>
    </p:spTree>
    <p:extLst>
      <p:ext uri="{BB962C8B-B14F-4D97-AF65-F5344CB8AC3E}">
        <p14:creationId xmlns:p14="http://schemas.microsoft.com/office/powerpoint/2010/main" val="30238134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A barge filled with ore floats in a canal lock. If the ore is tossed overboard into the lock, the water level in the lock will</a:t>
            </a:r>
          </a:p>
          <a:p>
            <a:endParaRPr lang="en-US" altLang="en-US" sz="2160" dirty="0">
              <a:latin typeface="Arial" panose="020B0604020202020204" pitchFamily="34" charset="0"/>
            </a:endParaRPr>
          </a:p>
          <a:p>
            <a:pPr lvl="1">
              <a:spcBef>
                <a:spcPts val="540"/>
              </a:spcBef>
              <a:buFontTx/>
              <a:buAutoNum type="alphaUcPeriod"/>
            </a:pPr>
            <a:r>
              <a:rPr lang="en-US" altLang="en-US" sz="2160" dirty="0">
                <a:latin typeface="Arial" panose="020B0604020202020204" pitchFamily="34" charset="0"/>
              </a:rPr>
              <a:t>rise.</a:t>
            </a:r>
          </a:p>
          <a:p>
            <a:pPr lvl="1">
              <a:spcBef>
                <a:spcPts val="540"/>
              </a:spcBef>
              <a:buFontTx/>
              <a:buAutoNum type="alphaUcPeriod"/>
            </a:pPr>
            <a:r>
              <a:rPr lang="en-US" altLang="en-US" sz="2160" dirty="0">
                <a:latin typeface="Arial" panose="020B0604020202020204" pitchFamily="34" charset="0"/>
              </a:rPr>
              <a:t>fall.</a:t>
            </a:r>
          </a:p>
          <a:p>
            <a:pPr lvl="1">
              <a:spcBef>
                <a:spcPts val="540"/>
              </a:spcBef>
              <a:buFontTx/>
              <a:buAutoNum type="alphaUcPeriod"/>
            </a:pPr>
            <a:r>
              <a:rPr lang="en-US" altLang="en-US" sz="2160" dirty="0">
                <a:latin typeface="Arial" panose="020B0604020202020204" pitchFamily="34" charset="0"/>
              </a:rPr>
              <a:t>remain the same.</a:t>
            </a:r>
          </a:p>
          <a:p>
            <a:endParaRPr lang="en-US" altLang="en-US" sz="2160" dirty="0">
              <a:latin typeface="Arial" panose="020B0604020202020204" pitchFamily="34" charset="0"/>
            </a:endParaRP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875220" y="4105968"/>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21</a:t>
            </a:fld>
            <a:endParaRPr lang="en-US"/>
          </a:p>
        </p:txBody>
      </p:sp>
    </p:spTree>
    <p:extLst>
      <p:ext uri="{BB962C8B-B14F-4D97-AF65-F5344CB8AC3E}">
        <p14:creationId xmlns:p14="http://schemas.microsoft.com/office/powerpoint/2010/main" val="3388023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08772" y="5589352"/>
            <a:ext cx="4049893" cy="1894699"/>
          </a:xfrm>
          <a:prstGeom prst="rect">
            <a:avLst/>
          </a:prstGeom>
        </p:spPr>
      </p:pic>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r>
              <a:rPr lang="en-US" altLang="en-US" sz="2700" dirty="0">
                <a:latin typeface="Arial" panose="020B0604020202020204" pitchFamily="34" charset="0"/>
              </a:rPr>
              <a:t>Check Your Understanding [4]</a:t>
            </a:r>
          </a:p>
        </p:txBody>
      </p:sp>
      <p:sp>
        <p:nvSpPr>
          <p:cNvPr id="6" name="Rectangle 3"/>
          <p:cNvSpPr>
            <a:spLocks/>
          </p:cNvSpPr>
          <p:nvPr/>
        </p:nvSpPr>
        <p:spPr bwMode="auto">
          <a:xfrm>
            <a:off x="2590624" y="2340475"/>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You place identically-sized blocks of three different materials into a tank of water. Rank the density of each material from least to greatest.</a:t>
            </a:r>
          </a:p>
          <a:p>
            <a:pPr lvl="1">
              <a:spcBef>
                <a:spcPts val="540"/>
              </a:spcBef>
              <a:buFontTx/>
              <a:buAutoNum type="alphaUcPeriod"/>
            </a:pPr>
            <a:r>
              <a:rPr lang="en-US" altLang="en-US" sz="2160" dirty="0">
                <a:latin typeface="Arial" panose="020B0604020202020204" pitchFamily="34" charset="0"/>
              </a:rPr>
              <a:t>A&lt;B&lt;C</a:t>
            </a:r>
          </a:p>
          <a:p>
            <a:pPr lvl="1">
              <a:spcBef>
                <a:spcPts val="540"/>
              </a:spcBef>
              <a:buFontTx/>
              <a:buAutoNum type="alphaUcPeriod"/>
            </a:pPr>
            <a:r>
              <a:rPr lang="en-US" altLang="en-US" sz="2160" dirty="0">
                <a:latin typeface="Arial" panose="020B0604020202020204" pitchFamily="34" charset="0"/>
              </a:rPr>
              <a:t>A&lt;B=C</a:t>
            </a:r>
          </a:p>
          <a:p>
            <a:pPr lvl="1">
              <a:spcBef>
                <a:spcPts val="540"/>
              </a:spcBef>
              <a:buFontTx/>
              <a:buAutoNum type="alphaUcPeriod"/>
            </a:pPr>
            <a:r>
              <a:rPr lang="en-US" altLang="en-US" sz="2160" dirty="0">
                <a:latin typeface="Arial" panose="020B0604020202020204" pitchFamily="34" charset="0"/>
              </a:rPr>
              <a:t>C&lt;B&lt;A</a:t>
            </a:r>
          </a:p>
          <a:p>
            <a:pPr lvl="1">
              <a:spcBef>
                <a:spcPts val="540"/>
              </a:spcBef>
              <a:buFontTx/>
              <a:buAutoNum type="alphaUcPeriod"/>
            </a:pPr>
            <a:r>
              <a:rPr lang="en-US" altLang="en-US" sz="2160" dirty="0">
                <a:latin typeface="Arial" panose="020B0604020202020204" pitchFamily="34" charset="0"/>
              </a:rPr>
              <a:t>C=B&lt;A</a:t>
            </a:r>
          </a:p>
          <a:p>
            <a:pPr lvl="1">
              <a:spcBef>
                <a:spcPts val="540"/>
              </a:spcBef>
              <a:buFontTx/>
              <a:buAutoNum type="alphaUcPeriod"/>
            </a:pPr>
            <a:r>
              <a:rPr lang="en-US" altLang="en-US" sz="2160" dirty="0">
                <a:latin typeface="Arial" panose="020B0604020202020204" pitchFamily="34" charset="0"/>
              </a:rPr>
              <a:t>A=B=C</a:t>
            </a:r>
          </a:p>
        </p:txBody>
      </p:sp>
      <p:sp>
        <p:nvSpPr>
          <p:cNvPr id="3" name="Slide Number Placeholder 2"/>
          <p:cNvSpPr>
            <a:spLocks noGrp="1"/>
          </p:cNvSpPr>
          <p:nvPr>
            <p:ph type="sldNum" sz="quarter" idx="12"/>
          </p:nvPr>
        </p:nvSpPr>
        <p:spPr/>
        <p:txBody>
          <a:bodyPr/>
          <a:lstStyle/>
          <a:p>
            <a:fld id="{6BF10542-A44D-4C9F-B005-EEB4A5BD4D37}" type="slidenum">
              <a:rPr lang="en-US" smtClean="0"/>
              <a:t>22</a:t>
            </a:fld>
            <a:endParaRPr lang="en-US"/>
          </a:p>
        </p:txBody>
      </p:sp>
    </p:spTree>
    <p:extLst>
      <p:ext uri="{BB962C8B-B14F-4D97-AF65-F5344CB8AC3E}">
        <p14:creationId xmlns:p14="http://schemas.microsoft.com/office/powerpoint/2010/main" val="9301826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08772" y="5589352"/>
            <a:ext cx="4049893" cy="1894699"/>
          </a:xfrm>
          <a:prstGeom prst="rect">
            <a:avLst/>
          </a:prstGeom>
        </p:spPr>
      </p:pic>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6" name="Rectangle 3"/>
          <p:cNvSpPr>
            <a:spLocks/>
          </p:cNvSpPr>
          <p:nvPr/>
        </p:nvSpPr>
        <p:spPr bwMode="auto">
          <a:xfrm>
            <a:off x="2590624" y="2340475"/>
            <a:ext cx="10536078"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You place identically-sized blocks of three different materials into a tank of water. Rank the density of each material from least to greatest.</a:t>
            </a:r>
          </a:p>
          <a:p>
            <a:pPr lvl="1">
              <a:spcBef>
                <a:spcPts val="540"/>
              </a:spcBef>
              <a:buFontTx/>
              <a:buAutoNum type="alphaUcPeriod"/>
            </a:pPr>
            <a:r>
              <a:rPr lang="en-US" altLang="en-US" sz="2160" dirty="0">
                <a:latin typeface="Arial" panose="020B0604020202020204" pitchFamily="34" charset="0"/>
              </a:rPr>
              <a:t>A&lt;B&lt;C</a:t>
            </a:r>
          </a:p>
          <a:p>
            <a:pPr lvl="1">
              <a:spcBef>
                <a:spcPts val="540"/>
              </a:spcBef>
              <a:buFontTx/>
              <a:buAutoNum type="alphaUcPeriod"/>
            </a:pPr>
            <a:r>
              <a:rPr lang="en-US" altLang="en-US" sz="2160" dirty="0">
                <a:latin typeface="Arial" panose="020B0604020202020204" pitchFamily="34" charset="0"/>
              </a:rPr>
              <a:t>A&lt;B=C</a:t>
            </a:r>
          </a:p>
          <a:p>
            <a:pPr lvl="1">
              <a:spcBef>
                <a:spcPts val="540"/>
              </a:spcBef>
              <a:buFontTx/>
              <a:buAutoNum type="alphaUcPeriod"/>
            </a:pPr>
            <a:r>
              <a:rPr lang="en-US" altLang="en-US" sz="2160" dirty="0">
                <a:latin typeface="Arial" panose="020B0604020202020204" pitchFamily="34" charset="0"/>
              </a:rPr>
              <a:t>C&lt;B&lt;A</a:t>
            </a:r>
          </a:p>
          <a:p>
            <a:pPr lvl="1">
              <a:spcBef>
                <a:spcPts val="540"/>
              </a:spcBef>
              <a:buFontTx/>
              <a:buAutoNum type="alphaUcPeriod"/>
            </a:pPr>
            <a:r>
              <a:rPr lang="en-US" altLang="en-US" sz="2160" dirty="0">
                <a:latin typeface="Arial" panose="020B0604020202020204" pitchFamily="34" charset="0"/>
              </a:rPr>
              <a:t>C=B&lt;A</a:t>
            </a:r>
          </a:p>
          <a:p>
            <a:pPr lvl="1">
              <a:spcBef>
                <a:spcPts val="540"/>
              </a:spcBef>
              <a:buFontTx/>
              <a:buAutoNum type="alphaUcPeriod"/>
            </a:pPr>
            <a:r>
              <a:rPr lang="en-US" altLang="en-US" sz="2160" dirty="0">
                <a:latin typeface="Arial" panose="020B0604020202020204" pitchFamily="34" charset="0"/>
              </a:rPr>
              <a:t>A=B=C</a:t>
            </a:r>
          </a:p>
        </p:txBody>
      </p:sp>
      <p:sp>
        <p:nvSpPr>
          <p:cNvPr id="7" name="Rectangle 6"/>
          <p:cNvSpPr/>
          <p:nvPr/>
        </p:nvSpPr>
        <p:spPr>
          <a:xfrm>
            <a:off x="2373575" y="3363460"/>
            <a:ext cx="3743004"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7614598" y="3980006"/>
            <a:ext cx="5729155" cy="3218688"/>
          </a:xfrm>
          <a:prstGeom prst="rect">
            <a:avLst/>
          </a:prstGeom>
        </p:spPr>
      </p:pic>
      <p:sp>
        <p:nvSpPr>
          <p:cNvPr id="8" name="Slide Number Placeholder 7"/>
          <p:cNvSpPr>
            <a:spLocks noGrp="1"/>
          </p:cNvSpPr>
          <p:nvPr>
            <p:ph type="sldNum" sz="quarter" idx="12"/>
          </p:nvPr>
        </p:nvSpPr>
        <p:spPr/>
        <p:txBody>
          <a:bodyPr/>
          <a:lstStyle/>
          <a:p>
            <a:fld id="{6BF10542-A44D-4C9F-B005-EEB4A5BD4D37}" type="slidenum">
              <a:rPr lang="en-US" smtClean="0"/>
              <a:t>23</a:t>
            </a:fld>
            <a:endParaRPr lang="en-US"/>
          </a:p>
        </p:txBody>
      </p:sp>
    </p:spTree>
    <p:extLst>
      <p:ext uri="{BB962C8B-B14F-4D97-AF65-F5344CB8AC3E}">
        <p14:creationId xmlns:p14="http://schemas.microsoft.com/office/powerpoint/2010/main" val="25773707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44035"/>
          <a:stretch/>
        </p:blipFill>
        <p:spPr>
          <a:xfrm>
            <a:off x="3312640" y="2581335"/>
            <a:ext cx="9093256" cy="2708512"/>
          </a:xfrm>
          <a:prstGeom prst="rect">
            <a:avLst/>
          </a:prstGeom>
        </p:spPr>
      </p:pic>
      <p:sp>
        <p:nvSpPr>
          <p:cNvPr id="3" name="Rectangle 1"/>
          <p:cNvSpPr>
            <a:spLocks/>
          </p:cNvSpPr>
          <p:nvPr/>
        </p:nvSpPr>
        <p:spPr bwMode="auto">
          <a:xfrm>
            <a:off x="2236058" y="939553"/>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mc:AlternateContent xmlns:mc="http://schemas.openxmlformats.org/markup-compatibility/2006" xmlns:a14="http://schemas.microsoft.com/office/drawing/2010/main">
        <mc:Choice Requires="a14">
          <p:sp>
            <p:nvSpPr>
              <p:cNvPr id="4" name="Rectangle 3"/>
              <p:cNvSpPr/>
              <p:nvPr/>
            </p:nvSpPr>
            <p:spPr>
              <a:xfrm>
                <a:off x="2236058" y="1408183"/>
                <a:ext cx="11066430" cy="734240"/>
              </a:xfrm>
              <a:prstGeom prst="rect">
                <a:avLst/>
              </a:prstGeom>
            </p:spPr>
            <p:txBody>
              <a:bodyPr wrap="square">
                <a:spAutoFit/>
              </a:bodyPr>
              <a:lstStyle/>
              <a:p>
                <a:r>
                  <a:rPr lang="en-US" altLang="en-US" sz="2000" dirty="0">
                    <a:latin typeface="Arial" panose="020B0604020202020204" pitchFamily="34" charset="0"/>
                  </a:rPr>
                  <a:t>What is the tension in the string if the block is suspended in water? Assume the block is </a:t>
                </a:r>
                <a14:m>
                  <m:oMath xmlns:m="http://schemas.openxmlformats.org/officeDocument/2006/math">
                    <m:r>
                      <a:rPr lang="en-US" altLang="en-US" sz="2000" i="1" dirty="0">
                        <a:latin typeface="Cambria Math" panose="02040503050406030204" pitchFamily="18" charset="0"/>
                      </a:rPr>
                      <m:t>100 </m:t>
                    </m:r>
                    <m:r>
                      <a:rPr lang="en-US" altLang="en-US" sz="2000" i="1" dirty="0">
                        <a:latin typeface="Cambria Math" panose="02040503050406030204" pitchFamily="18" charset="0"/>
                      </a:rPr>
                      <m:t>𝑐𝑚</m:t>
                    </m:r>
                    <m:r>
                      <a:rPr lang="en-US" altLang="en-US" sz="2000" i="1" baseline="30000" dirty="0">
                        <a:latin typeface="Cambria Math" panose="02040503050406030204" pitchFamily="18" charset="0"/>
                      </a:rPr>
                      <m:t>3</m:t>
                    </m:r>
                    <m:r>
                      <a:rPr lang="en-US" altLang="en-US" sz="2000" i="1" dirty="0">
                        <a:latin typeface="Cambria Math" panose="02040503050406030204" pitchFamily="18" charset="0"/>
                      </a:rPr>
                      <m:t>  </m:t>
                    </m:r>
                  </m:oMath>
                </a14:m>
                <a:r>
                  <a:rPr lang="en-US" altLang="en-US" sz="2000" dirty="0">
                    <a:latin typeface="Arial" panose="020B0604020202020204" pitchFamily="34" charset="0"/>
                  </a:rPr>
                  <a:t>of </a:t>
                </a:r>
                <a:r>
                  <a:rPr lang="en-US" altLang="en-US" sz="2000" dirty="0" smtClean="0">
                    <a:latin typeface="Arial" panose="020B0604020202020204" pitchFamily="34" charset="0"/>
                  </a:rPr>
                  <a:t>aluminum </a:t>
                </a:r>
                <a:r>
                  <a:rPr lang="en-US" altLang="en-US" sz="2000" dirty="0">
                    <a:latin typeface="Arial" panose="020B0604020202020204" pitchFamily="34" charset="0"/>
                  </a:rPr>
                  <a:t>with </a:t>
                </a:r>
                <a14:m>
                  <m:oMath xmlns:m="http://schemas.openxmlformats.org/officeDocument/2006/math">
                    <m:sSub>
                      <m:sSubPr>
                        <m:ctrlPr>
                          <a:rPr lang="en-US" altLang="en-US" sz="2000" i="1">
                            <a:latin typeface="Cambria Math" panose="02040503050406030204" pitchFamily="18" charset="0"/>
                          </a:rPr>
                        </m:ctrlPr>
                      </m:sSubPr>
                      <m:e>
                        <m:r>
                          <a:rPr lang="en-US" altLang="en-US" sz="2000" i="1">
                            <a:latin typeface="Cambria Math" panose="02040503050406030204" pitchFamily="18" charset="0"/>
                            <a:ea typeface="Cambria Math" panose="02040503050406030204" pitchFamily="18" charset="0"/>
                          </a:rPr>
                          <m:t>𝜌</m:t>
                        </m:r>
                      </m:e>
                      <m:sub>
                        <m:r>
                          <a:rPr lang="en-US" altLang="en-US" sz="2000" i="1">
                            <a:latin typeface="Cambria Math" panose="02040503050406030204" pitchFamily="18" charset="0"/>
                          </a:rPr>
                          <m:t>𝐴𝑙</m:t>
                        </m:r>
                      </m:sub>
                    </m:sSub>
                    <m:r>
                      <a:rPr lang="en-US" altLang="en-US" sz="2000" i="1">
                        <a:latin typeface="Cambria Math" panose="02040503050406030204" pitchFamily="18" charset="0"/>
                      </a:rPr>
                      <m:t>=2700 </m:t>
                    </m:r>
                    <m:r>
                      <a:rPr lang="en-US" altLang="en-US" sz="2000" i="1">
                        <a:latin typeface="Cambria Math" panose="02040503050406030204" pitchFamily="18" charset="0"/>
                      </a:rPr>
                      <m:t>𝑘𝑔</m:t>
                    </m:r>
                    <m:r>
                      <a:rPr lang="en-US" altLang="en-US" sz="2000" i="1">
                        <a:latin typeface="Cambria Math" panose="02040503050406030204" pitchFamily="18" charset="0"/>
                      </a:rPr>
                      <m:t>/</m:t>
                    </m:r>
                    <m:sSup>
                      <m:sSupPr>
                        <m:ctrlPr>
                          <a:rPr lang="en-US" altLang="en-US" sz="2000" i="1">
                            <a:latin typeface="Cambria Math" panose="02040503050406030204" pitchFamily="18" charset="0"/>
                          </a:rPr>
                        </m:ctrlPr>
                      </m:sSupPr>
                      <m:e>
                        <m:r>
                          <a:rPr lang="en-US" altLang="en-US" sz="2000" i="1">
                            <a:latin typeface="Cambria Math" panose="02040503050406030204" pitchFamily="18" charset="0"/>
                          </a:rPr>
                          <m:t>𝑚</m:t>
                        </m:r>
                      </m:e>
                      <m:sup>
                        <m:r>
                          <a:rPr lang="en-US" altLang="en-US" sz="2000" i="1">
                            <a:latin typeface="Cambria Math" panose="02040503050406030204" pitchFamily="18" charset="0"/>
                          </a:rPr>
                          <m:t>3</m:t>
                        </m:r>
                      </m:sup>
                    </m:sSup>
                  </m:oMath>
                </a14:m>
                <a:r>
                  <a:rPr lang="en-US" altLang="en-US" sz="2000" dirty="0">
                    <a:latin typeface="Arial" panose="020B0604020202020204" pitchFamily="34" charset="0"/>
                  </a:rPr>
                  <a:t>.</a:t>
                </a:r>
              </a:p>
            </p:txBody>
          </p:sp>
        </mc:Choice>
        <mc:Fallback xmlns="">
          <p:sp>
            <p:nvSpPr>
              <p:cNvPr id="4" name="Rectangle 3"/>
              <p:cNvSpPr>
                <a:spLocks noRot="1" noChangeAspect="1" noMove="1" noResize="1" noEditPoints="1" noAdjustHandles="1" noChangeArrowheads="1" noChangeShapeType="1" noTextEdit="1"/>
              </p:cNvSpPr>
              <p:nvPr/>
            </p:nvSpPr>
            <p:spPr>
              <a:xfrm>
                <a:off x="2236058" y="1408183"/>
                <a:ext cx="11066430" cy="734240"/>
              </a:xfrm>
              <a:prstGeom prst="rect">
                <a:avLst/>
              </a:prstGeom>
              <a:blipFill>
                <a:blip r:embed="rId4"/>
                <a:stretch>
                  <a:fillRect l="-606" t="-3333" b="-11667"/>
                </a:stretch>
              </a:blipFill>
            </p:spPr>
            <p:txBody>
              <a:bodyPr/>
              <a:lstStyle/>
              <a:p>
                <a:r>
                  <a:rPr lang="en-US">
                    <a:noFill/>
                  </a:rPr>
                  <a:t> </a:t>
                </a:r>
              </a:p>
            </p:txBody>
          </p:sp>
        </mc:Fallback>
      </mc:AlternateContent>
      <p:pic>
        <p:nvPicPr>
          <p:cNvPr id="6" name="Picture 5"/>
          <p:cNvPicPr>
            <a:picLocks noChangeAspect="1"/>
          </p:cNvPicPr>
          <p:nvPr/>
        </p:nvPicPr>
        <p:blipFill rotWithShape="1">
          <a:blip r:embed="rId3"/>
          <a:srcRect t="55818"/>
          <a:stretch/>
        </p:blipFill>
        <p:spPr>
          <a:xfrm>
            <a:off x="3312640" y="5280858"/>
            <a:ext cx="9093256" cy="2138270"/>
          </a:xfrm>
          <a:prstGeom prst="rect">
            <a:avLst/>
          </a:prstGeom>
        </p:spPr>
      </p:pic>
      <p:sp>
        <p:nvSpPr>
          <p:cNvPr id="7" name="Slide Number Placeholder 6"/>
          <p:cNvSpPr>
            <a:spLocks noGrp="1"/>
          </p:cNvSpPr>
          <p:nvPr>
            <p:ph type="sldNum" sz="quarter" idx="12"/>
          </p:nvPr>
        </p:nvSpPr>
        <p:spPr/>
        <p:txBody>
          <a:bodyPr/>
          <a:lstStyle/>
          <a:p>
            <a:fld id="{6BF10542-A44D-4C9F-B005-EEB4A5BD4D37}" type="slidenum">
              <a:rPr lang="en-US" smtClean="0"/>
              <a:t>24</a:t>
            </a:fld>
            <a:endParaRPr lang="en-US"/>
          </a:p>
        </p:txBody>
      </p:sp>
    </p:spTree>
    <p:custDataLst>
      <p:tags r:id="rId1"/>
    </p:custDataLst>
    <p:extLst>
      <p:ext uri="{BB962C8B-B14F-4D97-AF65-F5344CB8AC3E}">
        <p14:creationId xmlns:p14="http://schemas.microsoft.com/office/powerpoint/2010/main" val="456364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5220" y="1773936"/>
            <a:ext cx="9934395" cy="3730752"/>
          </a:xfrm>
        </p:spPr>
        <p:txBody>
          <a:bodyPr>
            <a:normAutofit/>
          </a:bodyPr>
          <a:lstStyle/>
          <a:p>
            <a:r>
              <a:rPr lang="en-US" sz="5400" b="1" dirty="0">
                <a:latin typeface="+mn-lt"/>
              </a:rPr>
              <a:t>Simple Harmonic </a:t>
            </a:r>
            <a:r>
              <a:rPr lang="en-US" sz="5400" b="1" dirty="0" smtClean="0">
                <a:latin typeface="+mn-lt"/>
              </a:rPr>
              <a:t>Oscillations</a:t>
            </a:r>
            <a:br>
              <a:rPr lang="en-US" sz="5400" b="1" dirty="0" smtClean="0">
                <a:latin typeface="+mn-lt"/>
              </a:rPr>
            </a:br>
            <a:r>
              <a:rPr lang="en-US" sz="5400" b="1" dirty="0" smtClean="0">
                <a:latin typeface="+mn-lt"/>
              </a:rPr>
              <a:t> </a:t>
            </a:r>
            <a:br>
              <a:rPr lang="en-US" sz="5400" b="1" dirty="0" smtClean="0">
                <a:latin typeface="+mn-lt"/>
              </a:rPr>
            </a:br>
            <a:r>
              <a:rPr lang="en-US" sz="3600" dirty="0" err="1">
                <a:solidFill>
                  <a:schemeClr val="bg1">
                    <a:lumMod val="50000"/>
                  </a:schemeClr>
                </a:solidFill>
                <a:latin typeface="+mn-lt"/>
              </a:rPr>
              <a:t>OpenStax</a:t>
            </a:r>
            <a:r>
              <a:rPr lang="en-US" sz="3600" dirty="0">
                <a:solidFill>
                  <a:schemeClr val="bg1">
                    <a:lumMod val="50000"/>
                  </a:schemeClr>
                </a:solidFill>
                <a:latin typeface="+mn-lt"/>
              </a:rPr>
              <a:t> Chapter 11</a:t>
            </a:r>
            <a:r>
              <a:rPr lang="en-US" sz="5400" dirty="0">
                <a:solidFill>
                  <a:schemeClr val="bg1">
                    <a:lumMod val="50000"/>
                  </a:schemeClr>
                </a:solidFill>
                <a:latin typeface="+mn-lt"/>
              </a:rPr>
              <a:t/>
            </a:r>
            <a:br>
              <a:rPr lang="en-US" sz="5400" dirty="0">
                <a:solidFill>
                  <a:schemeClr val="bg1">
                    <a:lumMod val="50000"/>
                  </a:schemeClr>
                </a:solidFill>
                <a:latin typeface="+mn-lt"/>
              </a:rPr>
            </a:br>
            <a:endParaRPr lang="en-US" sz="5400" b="1" dirty="0">
              <a:latin typeface="+mn-lt"/>
            </a:endParaRPr>
          </a:p>
        </p:txBody>
      </p:sp>
      <p:sp>
        <p:nvSpPr>
          <p:cNvPr id="4" name="Slide Number Placeholder 3"/>
          <p:cNvSpPr>
            <a:spLocks noGrp="1"/>
          </p:cNvSpPr>
          <p:nvPr>
            <p:ph type="sldNum" sz="quarter" idx="12"/>
          </p:nvPr>
        </p:nvSpPr>
        <p:spPr/>
        <p:txBody>
          <a:bodyPr/>
          <a:lstStyle/>
          <a:p>
            <a:fld id="{6BF10542-A44D-4C9F-B005-EEB4A5BD4D37}" type="slidenum">
              <a:rPr lang="en-US" smtClean="0"/>
              <a:t>25</a:t>
            </a:fld>
            <a:endParaRPr lang="en-US"/>
          </a:p>
        </p:txBody>
      </p:sp>
    </p:spTree>
    <p:extLst>
      <p:ext uri="{BB962C8B-B14F-4D97-AF65-F5344CB8AC3E}">
        <p14:creationId xmlns:p14="http://schemas.microsoft.com/office/powerpoint/2010/main" val="28791511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2495233" y="1438752"/>
            <a:ext cx="4477282"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Motion (Review)</a:t>
            </a:r>
          </a:p>
        </p:txBody>
      </p:sp>
      <p:sp>
        <p:nvSpPr>
          <p:cNvPr id="5" name="TextBox 4"/>
          <p:cNvSpPr txBox="1"/>
          <p:nvPr/>
        </p:nvSpPr>
        <p:spPr>
          <a:xfrm>
            <a:off x="4450080" y="2364009"/>
            <a:ext cx="6233566" cy="1200329"/>
          </a:xfrm>
          <a:prstGeom prst="rect">
            <a:avLst/>
          </a:prstGeom>
          <a:noFill/>
        </p:spPr>
        <p:txBody>
          <a:bodyPr wrap="none" rtlCol="0">
            <a:spAutoFit/>
          </a:bodyPr>
          <a:lstStyle/>
          <a:p>
            <a:r>
              <a:rPr lang="en-US" dirty="0"/>
              <a:t>Watch these videos from PBS Learning Media</a:t>
            </a:r>
          </a:p>
          <a:p>
            <a:endParaRPr lang="en-US" dirty="0"/>
          </a:p>
          <a:p>
            <a:r>
              <a:rPr lang="en-US" dirty="0">
                <a:hlinkClick r:id="rId2"/>
              </a:rPr>
              <a:t>http://www.pbslearningmedia.org/asset/lsps07_int_circmotion/</a:t>
            </a:r>
            <a:endParaRPr lang="en-US" dirty="0"/>
          </a:p>
          <a:p>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2495235" y="3725284"/>
                <a:ext cx="10448607" cy="3633944"/>
              </a:xfrm>
              <a:prstGeom prst="rect">
                <a:avLst/>
              </a:prstGeom>
              <a:noFill/>
            </p:spPr>
            <p:txBody>
              <a:bodyPr wrap="square" rtlCol="0">
                <a:spAutoFit/>
              </a:bodyPr>
              <a:lstStyle/>
              <a:p>
                <a:pPr marL="342900" indent="-342900">
                  <a:buFont typeface="+mj-lt"/>
                  <a:buAutoNum type="arabicPeriod"/>
                </a:pPr>
                <a:r>
                  <a:rPr lang="en-US" sz="2400" dirty="0"/>
                  <a:t>In each case, what was the force that kept the object moving in a circle? </a:t>
                </a:r>
                <a:r>
                  <a:rPr lang="en-US" sz="2400" b="1" i="1" dirty="0"/>
                  <a:t>Centripetal force </a:t>
                </a:r>
                <a14:m>
                  <m:oMath xmlns:m="http://schemas.openxmlformats.org/officeDocument/2006/math">
                    <m:d>
                      <m:dPr>
                        <m:ctrlPr>
                          <a:rPr lang="en-US" sz="2400" b="1" i="1">
                            <a:latin typeface="Cambria Math" panose="02040503050406030204" pitchFamily="18" charset="0"/>
                          </a:rPr>
                        </m:ctrlPr>
                      </m:dPr>
                      <m:e>
                        <m:sSub>
                          <m:sSubPr>
                            <m:ctrlPr>
                              <a:rPr lang="en-US" sz="2400" b="1" i="1">
                                <a:latin typeface="Cambria Math" panose="02040503050406030204" pitchFamily="18" charset="0"/>
                              </a:rPr>
                            </m:ctrlPr>
                          </m:sSubPr>
                          <m:e>
                            <m:r>
                              <a:rPr lang="en-US" sz="2400" b="1" i="1">
                                <a:latin typeface="Cambria Math" panose="02040503050406030204" pitchFamily="18" charset="0"/>
                              </a:rPr>
                              <m:t>𝑭</m:t>
                            </m:r>
                          </m:e>
                          <m:sub>
                            <m:r>
                              <a:rPr lang="en-US" sz="2400" b="1" i="1">
                                <a:latin typeface="Cambria Math" panose="02040503050406030204" pitchFamily="18" charset="0"/>
                              </a:rPr>
                              <m:t>𝒄</m:t>
                            </m:r>
                          </m:sub>
                        </m:sSub>
                        <m:r>
                          <a:rPr lang="en-US" sz="2400" b="1" i="1">
                            <a:latin typeface="Cambria Math" panose="02040503050406030204" pitchFamily="18" charset="0"/>
                          </a:rPr>
                          <m:t>=</m:t>
                        </m:r>
                        <m:f>
                          <m:fPr>
                            <m:ctrlPr>
                              <a:rPr lang="en-US" sz="2400" b="1" i="1">
                                <a:latin typeface="Cambria Math" panose="02040503050406030204" pitchFamily="18" charset="0"/>
                              </a:rPr>
                            </m:ctrlPr>
                          </m:fPr>
                          <m:num>
                            <m:r>
                              <a:rPr lang="en-US" sz="2400" b="1" i="1">
                                <a:latin typeface="Cambria Math" panose="02040503050406030204" pitchFamily="18" charset="0"/>
                              </a:rPr>
                              <m:t>𝒎</m:t>
                            </m:r>
                            <m:sSup>
                              <m:sSupPr>
                                <m:ctrlPr>
                                  <a:rPr lang="en-US" sz="2400" b="1" i="1">
                                    <a:latin typeface="Cambria Math" panose="02040503050406030204" pitchFamily="18" charset="0"/>
                                  </a:rPr>
                                </m:ctrlPr>
                              </m:sSupPr>
                              <m:e>
                                <m:r>
                                  <a:rPr lang="en-US" sz="2400" b="1" i="1">
                                    <a:latin typeface="Cambria Math" panose="02040503050406030204" pitchFamily="18" charset="0"/>
                                  </a:rPr>
                                  <m:t>𝒗</m:t>
                                </m:r>
                              </m:e>
                              <m:sup>
                                <m:r>
                                  <a:rPr lang="en-US" sz="2400" b="1" i="1">
                                    <a:latin typeface="Cambria Math" panose="02040503050406030204" pitchFamily="18" charset="0"/>
                                  </a:rPr>
                                  <m:t>𝟐</m:t>
                                </m:r>
                              </m:sup>
                            </m:sSup>
                          </m:num>
                          <m:den>
                            <m:r>
                              <a:rPr lang="en-US" sz="2400" b="1" i="1">
                                <a:latin typeface="Cambria Math" panose="02040503050406030204" pitchFamily="18" charset="0"/>
                              </a:rPr>
                              <m:t>𝒓</m:t>
                            </m:r>
                          </m:den>
                        </m:f>
                      </m:e>
                    </m:d>
                  </m:oMath>
                </a14:m>
                <a:endParaRPr lang="en-US" sz="2400" i="1" dirty="0"/>
              </a:p>
              <a:p>
                <a:pPr marL="342900" indent="-342900">
                  <a:buFont typeface="+mj-lt"/>
                  <a:buAutoNum type="arabicPeriod"/>
                </a:pPr>
                <a:endParaRPr lang="en-US" sz="2400" dirty="0"/>
              </a:p>
              <a:p>
                <a:pPr marL="342900" indent="-342900">
                  <a:buFont typeface="+mj-lt"/>
                  <a:buAutoNum type="arabicPeriod"/>
                </a:pPr>
                <a:r>
                  <a:rPr lang="en-US" sz="2400" dirty="0"/>
                  <a:t>Sketch this particular force on the object at different points on the circular trajectory. Pay attention to the direction of the force. </a:t>
                </a:r>
                <a:r>
                  <a:rPr lang="en-US" sz="2400" b="1" i="1" dirty="0"/>
                  <a:t>Always pointed towards center of circle</a:t>
                </a:r>
                <a:endParaRPr lang="en-US" sz="2400" i="1" dirty="0"/>
              </a:p>
              <a:p>
                <a:pPr marL="342900" indent="-342900">
                  <a:buFont typeface="+mj-lt"/>
                  <a:buAutoNum type="arabicPeriod"/>
                </a:pPr>
                <a:endParaRPr lang="en-US" sz="2400" dirty="0"/>
              </a:p>
              <a:p>
                <a:pPr marL="342900" indent="-342900">
                  <a:buFont typeface="+mj-lt"/>
                  <a:buAutoNum type="arabicPeriod"/>
                </a:pPr>
                <a:r>
                  <a:rPr lang="en-US" sz="2400" dirty="0"/>
                  <a:t>In each case, would you say that the object was accelerating? </a:t>
                </a:r>
                <a:r>
                  <a:rPr lang="en-US" sz="2400" b="1" i="1" dirty="0"/>
                  <a:t>Yes, because direction of velocity is changing (even though magnitude is unchanged)</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2495235" y="3725284"/>
                <a:ext cx="10448607" cy="3633944"/>
              </a:xfrm>
              <a:prstGeom prst="rect">
                <a:avLst/>
              </a:prstGeom>
              <a:blipFill>
                <a:blip r:embed="rId3"/>
                <a:stretch>
                  <a:fillRect l="-933" t="-1510" b="-3188"/>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6BF10542-A44D-4C9F-B005-EEB4A5BD4D37}" type="slidenum">
              <a:rPr lang="en-US" smtClean="0"/>
              <a:t>26</a:t>
            </a:fld>
            <a:endParaRPr lang="en-US"/>
          </a:p>
        </p:txBody>
      </p:sp>
    </p:spTree>
    <p:extLst>
      <p:ext uri="{BB962C8B-B14F-4D97-AF65-F5344CB8AC3E}">
        <p14:creationId xmlns:p14="http://schemas.microsoft.com/office/powerpoint/2010/main" val="25720739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9933" y="2654401"/>
            <a:ext cx="4360994" cy="4634658"/>
          </a:xfrm>
          <a:prstGeom prst="rect">
            <a:avLst/>
          </a:prstGeom>
        </p:spPr>
      </p:pic>
      <p:sp>
        <p:nvSpPr>
          <p:cNvPr id="4" name="Rectangle 1"/>
          <p:cNvSpPr>
            <a:spLocks/>
          </p:cNvSpPr>
          <p:nvPr/>
        </p:nvSpPr>
        <p:spPr bwMode="auto">
          <a:xfrm>
            <a:off x="2276531" y="1438752"/>
            <a:ext cx="1121595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Uniform Circular Motion (motion at </a:t>
            </a:r>
            <a:r>
              <a:rPr lang="en-US" altLang="en-US" sz="2700" b="1" dirty="0">
                <a:latin typeface="Arial" panose="020B0604020202020204" pitchFamily="34" charset="0"/>
              </a:rPr>
              <a:t>constant</a:t>
            </a:r>
            <a:r>
              <a:rPr lang="en-US" altLang="en-US" sz="2700" dirty="0">
                <a:latin typeface="Arial" panose="020B0604020202020204" pitchFamily="34" charset="0"/>
              </a:rPr>
              <a:t> speed along a circular path) </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3909"/>
          <a:stretch/>
        </p:blipFill>
        <p:spPr>
          <a:xfrm>
            <a:off x="8661831" y="2618440"/>
            <a:ext cx="3424000" cy="4706583"/>
          </a:xfrm>
          <a:prstGeom prst="rect">
            <a:avLst/>
          </a:prstGeom>
        </p:spPr>
      </p:pic>
      <p:sp>
        <p:nvSpPr>
          <p:cNvPr id="6" name="Slide Number Placeholder 5"/>
          <p:cNvSpPr>
            <a:spLocks noGrp="1"/>
          </p:cNvSpPr>
          <p:nvPr>
            <p:ph type="sldNum" sz="quarter" idx="12"/>
          </p:nvPr>
        </p:nvSpPr>
        <p:spPr/>
        <p:txBody>
          <a:bodyPr/>
          <a:lstStyle/>
          <a:p>
            <a:fld id="{6BF10542-A44D-4C9F-B005-EEB4A5BD4D37}" type="slidenum">
              <a:rPr lang="en-US" smtClean="0"/>
              <a:t>27</a:t>
            </a:fld>
            <a:endParaRPr lang="en-US"/>
          </a:p>
        </p:txBody>
      </p:sp>
    </p:spTree>
    <p:extLst>
      <p:ext uri="{BB962C8B-B14F-4D97-AF65-F5344CB8AC3E}">
        <p14:creationId xmlns:p14="http://schemas.microsoft.com/office/powerpoint/2010/main" val="14233576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95232" y="1438752"/>
            <a:ext cx="6617018"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orbits – Time period, Frequency</a:t>
            </a:r>
          </a:p>
        </p:txBody>
      </p:sp>
      <mc:AlternateContent xmlns:mc="http://schemas.openxmlformats.org/markup-compatibility/2006" xmlns:a14="http://schemas.microsoft.com/office/drawing/2010/main">
        <mc:Choice Requires="a14">
          <p:sp>
            <p:nvSpPr>
              <p:cNvPr id="3" name="TextBox 2"/>
              <p:cNvSpPr txBox="1"/>
              <p:nvPr/>
            </p:nvSpPr>
            <p:spPr>
              <a:xfrm>
                <a:off x="3525909" y="2707636"/>
                <a:ext cx="9015343" cy="4631011"/>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Period:</a:t>
                </a:r>
              </a:p>
              <a:p>
                <a:r>
                  <a:rPr lang="en-US" sz="2400" dirty="0">
                    <a:latin typeface="Times New Roman" panose="02020603050405020304" pitchFamily="18" charset="0"/>
                    <a:cs typeface="Times New Roman" panose="02020603050405020304" pitchFamily="18" charset="0"/>
                  </a:rPr>
                  <a:t>The time taken by an object undergoing circular motion to go around in one </a:t>
                </a:r>
                <a:r>
                  <a:rPr lang="en-US" sz="2400" i="1" dirty="0">
                    <a:latin typeface="Times New Roman" panose="02020603050405020304" pitchFamily="18" charset="0"/>
                    <a:cs typeface="Times New Roman" panose="02020603050405020304" pitchFamily="18" charset="0"/>
                  </a:rPr>
                  <a:t>complete circle </a:t>
                </a:r>
                <a:r>
                  <a:rPr lang="en-US" sz="2400" dirty="0">
                    <a:latin typeface="Times New Roman" panose="02020603050405020304" pitchFamily="18" charset="0"/>
                    <a:cs typeface="Times New Roman" panose="02020603050405020304" pitchFamily="18" charset="0"/>
                  </a:rPr>
                  <a:t>is called time </a:t>
                </a:r>
                <a:r>
                  <a:rPr lang="en-US" sz="2400" b="1" dirty="0">
                    <a:latin typeface="Times New Roman" panose="02020603050405020304" pitchFamily="18" charset="0"/>
                    <a:cs typeface="Times New Roman" panose="02020603050405020304" pitchFamily="18" charset="0"/>
                  </a:rPr>
                  <a:t>period</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sz="2400" i="1" dirty="0">
                        <a:latin typeface="Cambria Math" panose="02040503050406030204" pitchFamily="18" charset="0"/>
                        <a:cs typeface="Times New Roman" panose="02020603050405020304" pitchFamily="18" charset="0"/>
                      </a:rPr>
                      <m:t>𝑇</m:t>
                    </m:r>
                  </m:oMath>
                </a14:m>
                <a:r>
                  <a:rPr lang="en-US" sz="2400" dirty="0">
                    <a:latin typeface="Times New Roman" panose="02020603050405020304" pitchFamily="18" charset="0"/>
                    <a:cs typeface="Times New Roman" panose="02020603050405020304" pitchFamily="18" charset="0"/>
                  </a:rPr>
                  <a:t> (unit: seconds)</a:t>
                </a: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Frequency:</a:t>
                </a:r>
              </a:p>
              <a:p>
                <a:r>
                  <a:rPr lang="en-US" sz="2400" dirty="0">
                    <a:latin typeface="Times New Roman" panose="02020603050405020304" pitchFamily="18" charset="0"/>
                    <a:cs typeface="Times New Roman" panose="02020603050405020304" pitchFamily="18" charset="0"/>
                  </a:rPr>
                  <a:t>The number of complete revolutions made in 1 s</a:t>
                </a:r>
              </a:p>
              <a:p>
                <a:pPr>
                  <a:spcAft>
                    <a:spcPts val="1200"/>
                  </a:spcAft>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cs typeface="Times New Roman" panose="02020603050405020304" pitchFamily="18" charset="0"/>
                        </a:rPr>
                        <m:t>𝑓</m:t>
                      </m:r>
                      <m:r>
                        <a:rPr lang="en-US" sz="2400" i="1" dirty="0">
                          <a:latin typeface="Cambria Math" panose="02040503050406030204" pitchFamily="18" charset="0"/>
                          <a:cs typeface="Times New Roman" panose="02020603050405020304" pitchFamily="18" charset="0"/>
                        </a:rPr>
                        <m:t>=</m:t>
                      </m:r>
                      <m:f>
                        <m:fPr>
                          <m:ctrlPr>
                            <a:rPr lang="en-US" sz="2400" i="1" dirty="0">
                              <a:latin typeface="Cambria Math" panose="02040503050406030204" pitchFamily="18" charset="0"/>
                              <a:cs typeface="Times New Roman" panose="02020603050405020304" pitchFamily="18" charset="0"/>
                            </a:rPr>
                          </m:ctrlPr>
                        </m:fPr>
                        <m:num>
                          <m:r>
                            <a:rPr lang="en-US" sz="2400" i="1" dirty="0">
                              <a:latin typeface="Cambria Math" panose="02040503050406030204" pitchFamily="18" charset="0"/>
                              <a:cs typeface="Times New Roman" panose="02020603050405020304" pitchFamily="18" charset="0"/>
                            </a:rPr>
                            <m:t>1</m:t>
                          </m:r>
                        </m:num>
                        <m:den>
                          <m:r>
                            <a:rPr lang="en-US" sz="2400" i="1" dirty="0">
                              <a:latin typeface="Cambria Math" panose="02040503050406030204" pitchFamily="18" charset="0"/>
                              <a:cs typeface="Times New Roman" panose="02020603050405020304" pitchFamily="18" charset="0"/>
                            </a:rPr>
                            <m:t>𝑇</m:t>
                          </m:r>
                        </m:den>
                      </m:f>
                    </m:oMath>
                  </m:oMathPara>
                </a14:m>
                <a:endParaRPr lang="en-US" sz="2400" dirty="0">
                  <a:latin typeface="Times New Roman" panose="02020603050405020304" pitchFamily="18" charset="0"/>
                  <a:cs typeface="Times New Roman" panose="02020603050405020304" pitchFamily="18" charset="0"/>
                </a:endParaRPr>
              </a:p>
              <a:p>
                <a:pPr algn="ctr"/>
                <a:r>
                  <a:rPr lang="en-US" sz="2400" dirty="0">
                    <a:latin typeface="Times New Roman" panose="02020603050405020304" pitchFamily="18" charset="0"/>
                    <a:cs typeface="Times New Roman" panose="02020603050405020304" pitchFamily="18" charset="0"/>
                  </a:rPr>
                  <a:t>unit: Hertz (Hz) or </a:t>
                </a:r>
                <a14:m>
                  <m:oMath xmlns:m="http://schemas.openxmlformats.org/officeDocument/2006/math">
                    <m:r>
                      <a:rPr lang="en-US" sz="2400" i="1" dirty="0">
                        <a:latin typeface="Cambria Math" panose="02040503050406030204" pitchFamily="18" charset="0"/>
                        <a:cs typeface="Times New Roman" panose="02020603050405020304" pitchFamily="18" charset="0"/>
                      </a:rPr>
                      <m:t>1/</m:t>
                    </m:r>
                    <m:r>
                      <a:rPr lang="en-US" sz="2400" i="1" dirty="0">
                        <a:latin typeface="Cambria Math" panose="02040503050406030204" pitchFamily="18" charset="0"/>
                        <a:cs typeface="Times New Roman" panose="02020603050405020304" pitchFamily="18" charset="0"/>
                      </a:rPr>
                      <m:t>𝑠</m:t>
                    </m:r>
                  </m:oMath>
                </a14:m>
                <a:endParaRPr lang="en-US" sz="2400" dirty="0">
                  <a:latin typeface="Times New Roman" panose="02020603050405020304" pitchFamily="18" charset="0"/>
                  <a:cs typeface="Times New Roman" panose="02020603050405020304" pitchFamily="18" charset="0"/>
                </a:endParaRPr>
              </a:p>
              <a:p>
                <a:pPr algn="ct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Larger  T  </a:t>
                </a:r>
                <a14:m>
                  <m:oMath xmlns:m="http://schemas.openxmlformats.org/officeDocument/2006/math">
                    <m:r>
                      <a:rPr lang="en-US" sz="2400" i="1">
                        <a:latin typeface="Cambria Math" panose="02040503050406030204" pitchFamily="18" charset="0"/>
                        <a:cs typeface="Times New Roman" panose="02020603050405020304" pitchFamily="18" charset="0"/>
                      </a:rPr>
                      <m:t>→  </m:t>
                    </m:r>
                  </m:oMath>
                </a14:m>
                <a:r>
                  <a:rPr lang="en-US" sz="2400" dirty="0">
                    <a:latin typeface="Times New Roman" panose="02020603050405020304" pitchFamily="18" charset="0"/>
                    <a:cs typeface="Times New Roman" panose="02020603050405020304" pitchFamily="18" charset="0"/>
                  </a:rPr>
                  <a:t>slower rotation</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Larger  </a:t>
                </a:r>
                <a14:m>
                  <m:oMath xmlns:m="http://schemas.openxmlformats.org/officeDocument/2006/math">
                    <m:r>
                      <a:rPr lang="en-US" sz="2400" i="1" dirty="0">
                        <a:latin typeface="Cambria Math" panose="02040503050406030204" pitchFamily="18" charset="0"/>
                        <a:cs typeface="Times New Roman" panose="02020603050405020304" pitchFamily="18" charset="0"/>
                      </a:rPr>
                      <m:t>𝑓</m:t>
                    </m:r>
                    <m:r>
                      <a:rPr lang="en-US" sz="2400" i="1" dirty="0">
                        <a:latin typeface="Cambria Math" panose="02040503050406030204" pitchFamily="18" charset="0"/>
                        <a:cs typeface="Times New Roman" panose="02020603050405020304" pitchFamily="18" charset="0"/>
                      </a:rPr>
                      <m:t> →</m:t>
                    </m:r>
                  </m:oMath>
                </a14:m>
                <a:r>
                  <a:rPr lang="en-US" sz="2400" dirty="0">
                    <a:latin typeface="Times New Roman" panose="02020603050405020304" pitchFamily="18" charset="0"/>
                    <a:cs typeface="Times New Roman" panose="02020603050405020304" pitchFamily="18" charset="0"/>
                  </a:rPr>
                  <a:t>  faster rotation</a:t>
                </a:r>
              </a:p>
            </p:txBody>
          </p:sp>
        </mc:Choice>
        <mc:Fallback xmlns="">
          <p:sp>
            <p:nvSpPr>
              <p:cNvPr id="3" name="TextBox 2"/>
              <p:cNvSpPr txBox="1">
                <a:spLocks noRot="1" noChangeAspect="1" noMove="1" noResize="1" noEditPoints="1" noAdjustHandles="1" noChangeArrowheads="1" noChangeShapeType="1" noTextEdit="1"/>
              </p:cNvSpPr>
              <p:nvPr/>
            </p:nvSpPr>
            <p:spPr>
              <a:xfrm>
                <a:off x="3525909" y="2707636"/>
                <a:ext cx="9015343" cy="4631011"/>
              </a:xfrm>
              <a:prstGeom prst="rect">
                <a:avLst/>
              </a:prstGeom>
              <a:blipFill>
                <a:blip r:embed="rId2"/>
                <a:stretch>
                  <a:fillRect l="-1014" t="-1053" r="-676" b="-2105"/>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28</a:t>
            </a:fld>
            <a:endParaRPr lang="en-US"/>
          </a:p>
        </p:txBody>
      </p:sp>
    </p:spTree>
    <p:extLst>
      <p:ext uri="{BB962C8B-B14F-4D97-AF65-F5344CB8AC3E}">
        <p14:creationId xmlns:p14="http://schemas.microsoft.com/office/powerpoint/2010/main" val="22464311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95232" y="1438752"/>
            <a:ext cx="6617018"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Circular orbits – Time period, Frequency</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9428" b="3737"/>
          <a:stretch/>
        </p:blipFill>
        <p:spPr>
          <a:xfrm>
            <a:off x="4294976" y="2215065"/>
            <a:ext cx="7311532" cy="5104418"/>
          </a:xfrm>
          <a:prstGeom prst="rect">
            <a:avLst/>
          </a:prstGeom>
        </p:spPr>
      </p:pic>
      <p:sp>
        <p:nvSpPr>
          <p:cNvPr id="3" name="Slide Number Placeholder 2"/>
          <p:cNvSpPr>
            <a:spLocks noGrp="1"/>
          </p:cNvSpPr>
          <p:nvPr>
            <p:ph type="sldNum" sz="quarter" idx="12"/>
          </p:nvPr>
        </p:nvSpPr>
        <p:spPr/>
        <p:txBody>
          <a:bodyPr/>
          <a:lstStyle/>
          <a:p>
            <a:fld id="{6BF10542-A44D-4C9F-B005-EEB4A5BD4D37}" type="slidenum">
              <a:rPr lang="en-US" smtClean="0"/>
              <a:t>29</a:t>
            </a:fld>
            <a:endParaRPr lang="en-US"/>
          </a:p>
        </p:txBody>
      </p:sp>
    </p:spTree>
    <p:extLst>
      <p:ext uri="{BB962C8B-B14F-4D97-AF65-F5344CB8AC3E}">
        <p14:creationId xmlns:p14="http://schemas.microsoft.com/office/powerpoint/2010/main" val="28423044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Density</a:t>
            </a:r>
          </a:p>
        </p:txBody>
      </p:sp>
      <p:pic>
        <p:nvPicPr>
          <p:cNvPr id="5" name="Picture 4"/>
          <p:cNvPicPr>
            <a:picLocks noChangeAspect="1"/>
          </p:cNvPicPr>
          <p:nvPr/>
        </p:nvPicPr>
        <p:blipFill>
          <a:blip r:embed="rId2"/>
          <a:stretch>
            <a:fillRect/>
          </a:stretch>
        </p:blipFill>
        <p:spPr>
          <a:xfrm>
            <a:off x="2684537" y="5280131"/>
            <a:ext cx="9670023" cy="2870303"/>
          </a:xfrm>
          <a:prstGeom prst="rect">
            <a:avLst/>
          </a:prstGeom>
        </p:spPr>
      </p:pic>
      <p:sp>
        <p:nvSpPr>
          <p:cNvPr id="6" name="Rectangle 5"/>
          <p:cNvSpPr/>
          <p:nvPr/>
        </p:nvSpPr>
        <p:spPr>
          <a:xfrm>
            <a:off x="2400650" y="2473559"/>
            <a:ext cx="11066430" cy="707886"/>
          </a:xfrm>
          <a:prstGeom prst="rect">
            <a:avLst/>
          </a:prstGeom>
        </p:spPr>
        <p:txBody>
          <a:bodyPr wrap="square">
            <a:spAutoFit/>
          </a:bodyPr>
          <a:lstStyle/>
          <a:p>
            <a:r>
              <a:rPr lang="en-US" altLang="en-US" sz="2000" dirty="0">
                <a:latin typeface="Arial" panose="020B0604020202020204" pitchFamily="34" charset="0"/>
              </a:rPr>
              <a:t>Defined as the ratio of mass to volume of an object, density is used to distinguish materials from each other</a:t>
            </a:r>
          </a:p>
        </p:txBody>
      </p:sp>
      <mc:AlternateContent xmlns:mc="http://schemas.openxmlformats.org/markup-compatibility/2006" xmlns:a14="http://schemas.microsoft.com/office/drawing/2010/main">
        <mc:Choice Requires="a14">
          <p:sp>
            <p:nvSpPr>
              <p:cNvPr id="7" name="TextBox 6"/>
              <p:cNvSpPr txBox="1"/>
              <p:nvPr/>
            </p:nvSpPr>
            <p:spPr>
              <a:xfrm>
                <a:off x="6860540" y="3425626"/>
                <a:ext cx="909352" cy="6325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𝜌</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𝑚</m:t>
                          </m:r>
                        </m:num>
                        <m:den>
                          <m:r>
                            <a:rPr lang="en-US" sz="2400" i="1">
                              <a:latin typeface="Cambria Math" panose="02040503050406030204" pitchFamily="18" charset="0"/>
                              <a:ea typeface="Cambria Math" panose="02040503050406030204" pitchFamily="18" charset="0"/>
                            </a:rPr>
                            <m:t>𝑉</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860540" y="3425626"/>
                <a:ext cx="909352" cy="632545"/>
              </a:xfrm>
              <a:prstGeom prst="rect">
                <a:avLst/>
              </a:prstGeom>
              <a:blipFill>
                <a:blip r:embed="rId3"/>
                <a:stretch>
                  <a:fillRect/>
                </a:stretch>
              </a:blipFill>
            </p:spPr>
            <p:txBody>
              <a:bodyPr/>
              <a:lstStyle/>
              <a:p>
                <a:r>
                  <a:rPr lang="en-US">
                    <a:noFill/>
                  </a:rPr>
                  <a:t> </a:t>
                </a:r>
              </a:p>
            </p:txBody>
          </p:sp>
        </mc:Fallback>
      </mc:AlternateContent>
      <p:sp>
        <p:nvSpPr>
          <p:cNvPr id="8" name="Rectangle 7"/>
          <p:cNvSpPr/>
          <p:nvPr/>
        </p:nvSpPr>
        <p:spPr>
          <a:xfrm>
            <a:off x="2400650" y="4315208"/>
            <a:ext cx="11066430" cy="707886"/>
          </a:xfrm>
          <a:prstGeom prst="rect">
            <a:avLst/>
          </a:prstGeom>
        </p:spPr>
        <p:txBody>
          <a:bodyPr wrap="square">
            <a:spAutoFit/>
          </a:bodyPr>
          <a:lstStyle/>
          <a:p>
            <a:r>
              <a:rPr lang="en-US" altLang="en-US" sz="2000" dirty="0">
                <a:latin typeface="Arial" panose="020B0604020202020204" pitchFamily="34" charset="0"/>
              </a:rPr>
              <a:t>This ratio is identical for any particular material regardless of the shape or size of the object that is made of that material</a:t>
            </a:r>
          </a:p>
        </p:txBody>
      </p:sp>
      <p:sp>
        <p:nvSpPr>
          <p:cNvPr id="3" name="Slide Number Placeholder 2"/>
          <p:cNvSpPr>
            <a:spLocks noGrp="1"/>
          </p:cNvSpPr>
          <p:nvPr>
            <p:ph type="sldNum" sz="quarter" idx="12"/>
          </p:nvPr>
        </p:nvSpPr>
        <p:spPr/>
        <p:txBody>
          <a:bodyPr/>
          <a:lstStyle/>
          <a:p>
            <a:fld id="{6BF10542-A44D-4C9F-B005-EEB4A5BD4D37}" type="slidenum">
              <a:rPr lang="en-US" smtClean="0"/>
              <a:t>3</a:t>
            </a:fld>
            <a:endParaRPr lang="en-US"/>
          </a:p>
        </p:txBody>
      </p:sp>
    </p:spTree>
    <p:extLst>
      <p:ext uri="{BB962C8B-B14F-4D97-AF65-F5344CB8AC3E}">
        <p14:creationId xmlns:p14="http://schemas.microsoft.com/office/powerpoint/2010/main" val="314002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p:cNvSpPr>
          <p:nvPr/>
        </p:nvSpPr>
        <p:spPr bwMode="auto">
          <a:xfrm>
            <a:off x="2574386" y="1482757"/>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Motion Compared</a:t>
            </a:r>
          </a:p>
        </p:txBody>
      </p:sp>
      <p:pic>
        <p:nvPicPr>
          <p:cNvPr id="20486" name="Picture 6" descr="07_Table7_1"/>
          <p:cNvPicPr>
            <a:picLocks noChangeAspect="1" noChangeArrowheads="1"/>
          </p:cNvPicPr>
          <p:nvPr/>
        </p:nvPicPr>
        <p:blipFill rotWithShape="1">
          <a:blip r:embed="rId2">
            <a:extLst>
              <a:ext uri="{28A0092B-C50C-407E-A947-70E740481C1C}">
                <a14:useLocalDpi xmlns:a14="http://schemas.microsoft.com/office/drawing/2010/main" val="0"/>
              </a:ext>
            </a:extLst>
          </a:blip>
          <a:srcRect t="13658" b="3568"/>
          <a:stretch/>
        </p:blipFill>
        <p:spPr bwMode="auto">
          <a:xfrm>
            <a:off x="4807239" y="2551902"/>
            <a:ext cx="5779483" cy="41152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906762" y="4919472"/>
            <a:ext cx="1967205"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(uniform motion)</a:t>
            </a:r>
          </a:p>
        </p:txBody>
      </p:sp>
      <p:sp>
        <p:nvSpPr>
          <p:cNvPr id="7" name="TextBox 6"/>
          <p:cNvSpPr txBox="1"/>
          <p:nvPr/>
        </p:nvSpPr>
        <p:spPr>
          <a:xfrm>
            <a:off x="10824463" y="5967984"/>
            <a:ext cx="2585964" cy="707886"/>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(non-uniform motion, </a:t>
            </a:r>
          </a:p>
          <a:p>
            <a:r>
              <a:rPr lang="en-US" sz="2000" dirty="0">
                <a:latin typeface="Times New Roman" panose="02020603050405020304" pitchFamily="18" charset="0"/>
                <a:cs typeface="Times New Roman" panose="02020603050405020304" pitchFamily="18" charset="0"/>
              </a:rPr>
              <a:t>i.e. accelerated motion)</a:t>
            </a:r>
          </a:p>
        </p:txBody>
      </p:sp>
      <p:sp>
        <p:nvSpPr>
          <p:cNvPr id="4" name="Slide Number Placeholder 3"/>
          <p:cNvSpPr>
            <a:spLocks noGrp="1"/>
          </p:cNvSpPr>
          <p:nvPr>
            <p:ph type="sldNum" sz="quarter" idx="12"/>
          </p:nvPr>
        </p:nvSpPr>
        <p:spPr/>
        <p:txBody>
          <a:bodyPr/>
          <a:lstStyle/>
          <a:p>
            <a:fld id="{6BF10542-A44D-4C9F-B005-EEB4A5BD4D37}" type="slidenum">
              <a:rPr lang="en-US" smtClean="0"/>
              <a:t>30</a:t>
            </a:fld>
            <a:endParaRPr lang="en-US"/>
          </a:p>
        </p:txBody>
      </p:sp>
    </p:spTree>
    <p:extLst>
      <p:ext uri="{BB962C8B-B14F-4D97-AF65-F5344CB8AC3E}">
        <p14:creationId xmlns:p14="http://schemas.microsoft.com/office/powerpoint/2010/main" val="24421258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2396210" y="1802414"/>
            <a:ext cx="770382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Kinematics Compared</a:t>
            </a:r>
          </a:p>
        </p:txBody>
      </p:sp>
      <p:grpSp>
        <p:nvGrpSpPr>
          <p:cNvPr id="9" name="Group 8"/>
          <p:cNvGrpSpPr/>
          <p:nvPr/>
        </p:nvGrpSpPr>
        <p:grpSpPr>
          <a:xfrm>
            <a:off x="2806034" y="3884233"/>
            <a:ext cx="4049486" cy="3005302"/>
            <a:chOff x="1058514" y="2355867"/>
            <a:chExt cx="4049486" cy="3005302"/>
          </a:xfrm>
        </p:grpSpPr>
        <p:sp>
          <p:nvSpPr>
            <p:cNvPr id="4" name="TextBox 3"/>
            <p:cNvSpPr txBox="1"/>
            <p:nvPr/>
          </p:nvSpPr>
          <p:spPr>
            <a:xfrm>
              <a:off x="1591056" y="2355867"/>
              <a:ext cx="2024913"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Linear kinematics</a:t>
              </a:r>
            </a:p>
          </p:txBody>
        </p:sp>
        <mc:AlternateContent xmlns:mc="http://schemas.openxmlformats.org/markup-compatibility/2006" xmlns:a14="http://schemas.microsoft.com/office/drawing/2010/main">
          <mc:Choice Requires="a14">
            <p:sp>
              <p:nvSpPr>
                <p:cNvPr id="10" name="TextBox 9"/>
                <p:cNvSpPr txBox="1"/>
                <p:nvPr/>
              </p:nvSpPr>
              <p:spPr>
                <a:xfrm>
                  <a:off x="1058514" y="2953137"/>
                  <a:ext cx="4049486" cy="2408032"/>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ea typeface="Cambria Math" panose="02040503050406030204" pitchFamily="18" charset="0"/>
                        </a:rPr>
                        <m:t>Δx</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Sub>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a</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x</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x</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a:latin typeface="Cambria Math" panose="02040503050406030204" pitchFamily="18" charset="0"/>
                              <a:ea typeface="Cambria Math" panose="02040503050406030204" pitchFamily="18" charset="0"/>
                            </a:rPr>
                            <m:t>1</m:t>
                          </m:r>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a</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m:t>
                      </m:r>
                      <m:sSup>
                        <m:sSupPr>
                          <m:ctrlPr>
                            <a:rPr lang="en-US" sz="2400" i="1">
                              <a:latin typeface="Cambria Math" panose="02040503050406030204" pitchFamily="18" charset="0"/>
                              <a:ea typeface="Cambria Math" panose="02040503050406030204" pitchFamily="18" charset="0"/>
                            </a:rPr>
                          </m:ctrlPr>
                        </m:sSupPr>
                        <m:e>
                          <m:r>
                            <m:rPr>
                              <m:sty m:val="p"/>
                            </m:rPr>
                            <a:rPr lang="en-US" sz="2400">
                              <a:latin typeface="Cambria Math" panose="02040503050406030204" pitchFamily="18" charset="0"/>
                              <a:ea typeface="Cambria Math" panose="02040503050406030204" pitchFamily="18" charset="0"/>
                            </a:rPr>
                            <m:t>t</m:t>
                          </m:r>
                        </m:e>
                        <m:sup>
                          <m:r>
                            <a:rPr lang="en-US" sz="2400">
                              <a:latin typeface="Cambria Math" panose="02040503050406030204" pitchFamily="18" charset="0"/>
                              <a:ea typeface="Cambria Math" panose="02040503050406030204" pitchFamily="18" charset="0"/>
                            </a:rPr>
                            <m:t>2</m:t>
                          </m:r>
                        </m:sup>
                      </m:sSup>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f</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v</m:t>
                          </m:r>
                        </m:e>
                        <m:sub>
                          <m:r>
                            <m:rPr>
                              <m:sty m:val="p"/>
                            </m:rPr>
                            <a:rPr lang="en-US" sz="2400">
                              <a:latin typeface="Cambria Math" panose="02040503050406030204" pitchFamily="18" charset="0"/>
                              <a:ea typeface="Cambria Math" panose="02040503050406030204" pitchFamily="18" charset="0"/>
                            </a:rPr>
                            <m:t>i</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+2</m:t>
                      </m:r>
                      <m:r>
                        <m:rPr>
                          <m:sty m:val="p"/>
                        </m:rPr>
                        <a:rPr lang="en-US" sz="2400">
                          <a:latin typeface="Cambria Math" panose="02040503050406030204" pitchFamily="18" charset="0"/>
                          <a:ea typeface="Cambria Math" panose="02040503050406030204" pitchFamily="18" charset="0"/>
                        </a:rPr>
                        <m:t>aΔx</m:t>
                      </m:r>
                      <m:r>
                        <a:rPr lang="en-US" sz="240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058514" y="2953137"/>
                  <a:ext cx="4049486" cy="2408032"/>
                </a:xfrm>
                <a:prstGeom prst="rect">
                  <a:avLst/>
                </a:prstGeom>
                <a:blipFill>
                  <a:blip r:embed="rId3"/>
                  <a:stretch>
                    <a:fillRect l="-1952"/>
                  </a:stretch>
                </a:blipFill>
                <a:ln>
                  <a:solidFill>
                    <a:schemeClr val="tx1"/>
                  </a:solidFill>
                  <a:prstDash val="dash"/>
                </a:ln>
              </p:spPr>
              <p:txBody>
                <a:bodyPr/>
                <a:lstStyle/>
                <a:p>
                  <a:r>
                    <a:rPr lang="en-US">
                      <a:noFill/>
                    </a:rPr>
                    <a:t> </a:t>
                  </a:r>
                </a:p>
              </p:txBody>
            </p:sp>
          </mc:Fallback>
        </mc:AlternateContent>
      </p:grpSp>
      <p:grpSp>
        <p:nvGrpSpPr>
          <p:cNvPr id="8" name="Group 7"/>
          <p:cNvGrpSpPr/>
          <p:nvPr/>
        </p:nvGrpSpPr>
        <p:grpSpPr>
          <a:xfrm>
            <a:off x="8075287" y="3867537"/>
            <a:ext cx="4049486" cy="3037040"/>
            <a:chOff x="6876407" y="2355867"/>
            <a:chExt cx="4049486" cy="3037040"/>
          </a:xfrm>
        </p:grpSpPr>
        <p:sp>
          <p:nvSpPr>
            <p:cNvPr id="5" name="TextBox 4"/>
            <p:cNvSpPr txBox="1"/>
            <p:nvPr/>
          </p:nvSpPr>
          <p:spPr>
            <a:xfrm>
              <a:off x="7086727" y="2355867"/>
              <a:ext cx="2194832"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Circular kinematics</a:t>
              </a:r>
            </a:p>
          </p:txBody>
        </p:sp>
        <mc:AlternateContent xmlns:mc="http://schemas.openxmlformats.org/markup-compatibility/2006" xmlns:a14="http://schemas.microsoft.com/office/drawing/2010/main">
          <mc:Choice Requires="a14">
            <p:sp>
              <p:nvSpPr>
                <p:cNvPr id="11" name="TextBox 10"/>
                <p:cNvSpPr txBox="1"/>
                <p:nvPr/>
              </p:nvSpPr>
              <p:spPr>
                <a:xfrm>
                  <a:off x="6876407" y="2953137"/>
                  <a:ext cx="4049486" cy="2439770"/>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a:latin typeface="Cambria Math" panose="02040503050406030204" pitchFamily="18" charset="0"/>
                          <a:ea typeface="Cambria Math" panose="02040503050406030204" pitchFamily="18" charset="0"/>
                        </a:rPr>
                        <m:t>Δθ</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Sub>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α</m:t>
                      </m:r>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θ</m:t>
                          </m:r>
                        </m:e>
                        <m:sub>
                          <m:r>
                            <m:rPr>
                              <m:sty m:val="p"/>
                            </m:rPr>
                            <a:rPr lang="en-US" sz="2400">
                              <a:latin typeface="Cambria Math" panose="02040503050406030204" pitchFamily="18" charset="0"/>
                              <a:ea typeface="Cambria Math" panose="02040503050406030204" pitchFamily="18" charset="0"/>
                            </a:rPr>
                            <m:t>f</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θ</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Sub>
                      <m:r>
                        <a:rPr lang="en-US" sz="2400">
                          <a:latin typeface="Cambria Math" panose="02040503050406030204" pitchFamily="18" charset="0"/>
                          <a:ea typeface="Cambria Math" panose="02040503050406030204" pitchFamily="18" charset="0"/>
                        </a:rPr>
                        <m:t> </m:t>
                      </m:r>
                      <m:r>
                        <m:rPr>
                          <m:sty m:val="p"/>
                        </m:rPr>
                        <a:rPr lang="en-US" sz="2400">
                          <a:latin typeface="Cambria Math" panose="02040503050406030204" pitchFamily="18" charset="0"/>
                          <a:ea typeface="Cambria Math" panose="02040503050406030204" pitchFamily="18" charset="0"/>
                        </a:rPr>
                        <m:t>Δt</m:t>
                      </m:r>
                      <m:r>
                        <a:rPr lang="en-US" sz="240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a:latin typeface="Cambria Math" panose="02040503050406030204" pitchFamily="18" charset="0"/>
                              <a:ea typeface="Cambria Math" panose="02040503050406030204" pitchFamily="18" charset="0"/>
                            </a:rPr>
                            <m:t>1</m:t>
                          </m:r>
                        </m:num>
                        <m:den>
                          <m:r>
                            <a:rPr lang="en-US" sz="2400">
                              <a:latin typeface="Cambria Math" panose="02040503050406030204" pitchFamily="18" charset="0"/>
                              <a:ea typeface="Cambria Math" panose="02040503050406030204" pitchFamily="18" charset="0"/>
                            </a:rPr>
                            <m:t>2</m:t>
                          </m:r>
                        </m:den>
                      </m:f>
                      <m:r>
                        <m:rPr>
                          <m:sty m:val="p"/>
                        </m:rPr>
                        <a:rPr lang="en-US" sz="2400">
                          <a:latin typeface="Cambria Math" panose="02040503050406030204" pitchFamily="18" charset="0"/>
                          <a:ea typeface="Cambria Math" panose="02040503050406030204" pitchFamily="18" charset="0"/>
                        </a:rPr>
                        <m:t>αΔ</m:t>
                      </m:r>
                      <m:sSup>
                        <m:sSupPr>
                          <m:ctrlPr>
                            <a:rPr lang="en-US" sz="2400" i="1">
                              <a:latin typeface="Cambria Math" panose="02040503050406030204" pitchFamily="18" charset="0"/>
                              <a:ea typeface="Cambria Math" panose="02040503050406030204" pitchFamily="18" charset="0"/>
                            </a:rPr>
                          </m:ctrlPr>
                        </m:sSupPr>
                        <m:e>
                          <m:r>
                            <m:rPr>
                              <m:sty m:val="p"/>
                            </m:rPr>
                            <a:rPr lang="en-US" sz="2400">
                              <a:latin typeface="Cambria Math" panose="02040503050406030204" pitchFamily="18" charset="0"/>
                              <a:ea typeface="Cambria Math" panose="02040503050406030204" pitchFamily="18" charset="0"/>
                            </a:rPr>
                            <m:t>t</m:t>
                          </m:r>
                        </m:e>
                        <m:sup>
                          <m:r>
                            <a:rPr lang="en-US" sz="2400">
                              <a:latin typeface="Cambria Math" panose="02040503050406030204" pitchFamily="18" charset="0"/>
                              <a:ea typeface="Cambria Math" panose="02040503050406030204" pitchFamily="18" charset="0"/>
                            </a:rPr>
                            <m:t>2</m:t>
                          </m:r>
                        </m:sup>
                      </m:sSup>
                    </m:oMath>
                  </a14:m>
                  <a:endParaRPr lang="en-US" sz="240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f</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a:latin typeface="Cambria Math" panose="02040503050406030204" pitchFamily="18" charset="0"/>
                              <a:ea typeface="Cambria Math" panose="02040503050406030204" pitchFamily="18" charset="0"/>
                            </a:rPr>
                            <m:t>ω</m:t>
                          </m:r>
                        </m:e>
                        <m:sub>
                          <m:r>
                            <m:rPr>
                              <m:sty m:val="p"/>
                            </m:rPr>
                            <a:rPr lang="en-US" sz="2400">
                              <a:latin typeface="Cambria Math" panose="02040503050406030204" pitchFamily="18" charset="0"/>
                              <a:ea typeface="Cambria Math" panose="02040503050406030204" pitchFamily="18" charset="0"/>
                            </a:rPr>
                            <m:t>i</m:t>
                          </m:r>
                        </m:sub>
                        <m:sup>
                          <m:r>
                            <a:rPr lang="en-US" sz="2400">
                              <a:latin typeface="Cambria Math" panose="02040503050406030204" pitchFamily="18" charset="0"/>
                              <a:ea typeface="Cambria Math" panose="02040503050406030204" pitchFamily="18" charset="0"/>
                            </a:rPr>
                            <m:t>2</m:t>
                          </m:r>
                        </m:sup>
                      </m:sSubSup>
                      <m:r>
                        <a:rPr lang="en-US" sz="2400">
                          <a:latin typeface="Cambria Math" panose="02040503050406030204" pitchFamily="18" charset="0"/>
                          <a:ea typeface="Cambria Math" panose="02040503050406030204" pitchFamily="18" charset="0"/>
                        </a:rPr>
                        <m:t>+2</m:t>
                      </m:r>
                      <m:r>
                        <m:rPr>
                          <m:sty m:val="p"/>
                        </m:rPr>
                        <a:rPr lang="en-US" sz="2400">
                          <a:latin typeface="Cambria Math" panose="02040503050406030204" pitchFamily="18" charset="0"/>
                          <a:ea typeface="Cambria Math" panose="02040503050406030204" pitchFamily="18" charset="0"/>
                        </a:rPr>
                        <m:t>αΔθ</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876407" y="2953137"/>
                  <a:ext cx="4049486" cy="2439770"/>
                </a:xfrm>
                <a:prstGeom prst="rect">
                  <a:avLst/>
                </a:prstGeom>
                <a:blipFill>
                  <a:blip r:embed="rId4"/>
                  <a:stretch>
                    <a:fillRect l="-1802"/>
                  </a:stretch>
                </a:blipFill>
                <a:ln>
                  <a:solidFill>
                    <a:schemeClr val="tx1"/>
                  </a:solidFill>
                  <a:prstDash val="dash"/>
                </a:ln>
              </p:spPr>
              <p:txBody>
                <a:bodyPr/>
                <a:lstStyle/>
                <a:p>
                  <a:r>
                    <a:rPr lang="en-US">
                      <a:noFill/>
                    </a:rPr>
                    <a:t> </a:t>
                  </a:r>
                </a:p>
              </p:txBody>
            </p:sp>
          </mc:Fallback>
        </mc:AlternateContent>
      </p:grpSp>
      <p:pic>
        <p:nvPicPr>
          <p:cNvPr id="13" name="Picture 6" descr="07_Table7_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3658" b="3568"/>
          <a:stretch/>
        </p:blipFill>
        <p:spPr bwMode="auto">
          <a:xfrm>
            <a:off x="9425672" y="1102081"/>
            <a:ext cx="3283423" cy="233792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6BF10542-A44D-4C9F-B005-EEB4A5BD4D37}" type="slidenum">
              <a:rPr lang="en-US" smtClean="0"/>
              <a:t>31</a:t>
            </a:fld>
            <a:endParaRPr lang="en-US"/>
          </a:p>
        </p:txBody>
      </p:sp>
    </p:spTree>
    <p:custDataLst>
      <p:tags r:id="rId1"/>
    </p:custDataLst>
    <p:extLst>
      <p:ext uri="{BB962C8B-B14F-4D97-AF65-F5344CB8AC3E}">
        <p14:creationId xmlns:p14="http://schemas.microsoft.com/office/powerpoint/2010/main" val="1449278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0229" y="1781516"/>
            <a:ext cx="338945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Uniform </a:t>
            </a:r>
            <a:r>
              <a:rPr lang="en-US" sz="2400" b="1" dirty="0">
                <a:latin typeface="Times New Roman" panose="02020603050405020304" pitchFamily="18" charset="0"/>
                <a:cs typeface="Times New Roman" panose="02020603050405020304" pitchFamily="18" charset="0"/>
              </a:rPr>
              <a:t>Linear</a:t>
            </a:r>
            <a:r>
              <a:rPr lang="en-US" sz="2400" dirty="0">
                <a:latin typeface="Times New Roman" panose="02020603050405020304" pitchFamily="18" charset="0"/>
                <a:cs typeface="Times New Roman" panose="02020603050405020304" pitchFamily="18" charset="0"/>
              </a:rPr>
              <a:t> Velocity:</a:t>
            </a:r>
          </a:p>
        </p:txBody>
      </p:sp>
      <p:sp>
        <p:nvSpPr>
          <p:cNvPr id="5" name="TextBox 4"/>
          <p:cNvSpPr txBox="1"/>
          <p:nvPr/>
        </p:nvSpPr>
        <p:spPr>
          <a:xfrm>
            <a:off x="8486082" y="1781515"/>
            <a:ext cx="3596241" cy="769441"/>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Uniform </a:t>
            </a:r>
            <a:r>
              <a:rPr lang="en-US" sz="2400" b="1" dirty="0">
                <a:latin typeface="Times New Roman" panose="02020603050405020304" pitchFamily="18" charset="0"/>
                <a:cs typeface="Times New Roman" panose="02020603050405020304" pitchFamily="18" charset="0"/>
              </a:rPr>
              <a:t>Angular</a:t>
            </a:r>
            <a:r>
              <a:rPr lang="en-US" sz="2400" dirty="0">
                <a:latin typeface="Times New Roman" panose="02020603050405020304" pitchFamily="18" charset="0"/>
                <a:cs typeface="Times New Roman" panose="02020603050405020304" pitchFamily="18" charset="0"/>
              </a:rPr>
              <a:t> Velocity:</a:t>
            </a:r>
          </a:p>
          <a:p>
            <a:pPr algn="ctr"/>
            <a:r>
              <a:rPr lang="en-US" sz="2000" dirty="0">
                <a:latin typeface="Times New Roman" panose="02020603050405020304" pitchFamily="18" charset="0"/>
                <a:cs typeface="Times New Roman" panose="02020603050405020304" pitchFamily="18" charset="0"/>
              </a:rPr>
              <a:t>(T = time period)</a:t>
            </a:r>
          </a:p>
        </p:txBody>
      </p:sp>
      <p:sp>
        <p:nvSpPr>
          <p:cNvPr id="6" name="Rectangle 1"/>
          <p:cNvSpPr>
            <a:spLocks/>
          </p:cNvSpPr>
          <p:nvPr/>
        </p:nvSpPr>
        <p:spPr bwMode="auto">
          <a:xfrm>
            <a:off x="2117610" y="1099653"/>
            <a:ext cx="770382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Linear and Circular Kinematics Compared</a:t>
            </a:r>
          </a:p>
        </p:txBody>
      </p:sp>
      <p:grpSp>
        <p:nvGrpSpPr>
          <p:cNvPr id="11" name="Group 10"/>
          <p:cNvGrpSpPr/>
          <p:nvPr/>
        </p:nvGrpSpPr>
        <p:grpSpPr>
          <a:xfrm>
            <a:off x="2183541" y="2552958"/>
            <a:ext cx="4804477" cy="728422"/>
            <a:chOff x="557939" y="2433233"/>
            <a:chExt cx="4804477" cy="728422"/>
          </a:xfrm>
        </p:grpSpPr>
        <p:grpSp>
          <p:nvGrpSpPr>
            <p:cNvPr id="8" name="Group 7"/>
            <p:cNvGrpSpPr/>
            <p:nvPr/>
          </p:nvGrpSpPr>
          <p:grpSpPr>
            <a:xfrm>
              <a:off x="1575560" y="2433233"/>
              <a:ext cx="3786856" cy="728422"/>
              <a:chOff x="924629" y="2433233"/>
              <a:chExt cx="3786856" cy="728422"/>
            </a:xfrm>
          </p:grpSpPr>
          <p:pic>
            <p:nvPicPr>
              <p:cNvPr id="9"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105008" y="243323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0" name="TextBox 9"/>
                <p:cNvSpPr txBox="1"/>
                <p:nvPr/>
              </p:nvSpPr>
              <p:spPr>
                <a:xfrm>
                  <a:off x="557939" y="2650210"/>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=0</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57939" y="2650210"/>
                  <a:ext cx="805912" cy="369332"/>
                </a:xfrm>
                <a:prstGeom prst="rect">
                  <a:avLst/>
                </a:prstGeom>
                <a:blipFill>
                  <a:blip r:embed="rId4"/>
                  <a:stretch>
                    <a:fillRect/>
                  </a:stretch>
                </a:blipFill>
              </p:spPr>
              <p:txBody>
                <a:bodyPr/>
                <a:lstStyle/>
                <a:p>
                  <a:r>
                    <a:rPr lang="en-US">
                      <a:noFill/>
                    </a:rPr>
                    <a:t> </a:t>
                  </a:r>
                </a:p>
              </p:txBody>
            </p:sp>
          </mc:Fallback>
        </mc:AlternateContent>
      </p:grpSp>
      <p:grpSp>
        <p:nvGrpSpPr>
          <p:cNvPr id="21" name="Group 20"/>
          <p:cNvGrpSpPr/>
          <p:nvPr/>
        </p:nvGrpSpPr>
        <p:grpSpPr>
          <a:xfrm>
            <a:off x="2199039" y="3539024"/>
            <a:ext cx="4788979" cy="728422"/>
            <a:chOff x="573437" y="3419299"/>
            <a:chExt cx="4788979" cy="728422"/>
          </a:xfrm>
        </p:grpSpPr>
        <p:grpSp>
          <p:nvGrpSpPr>
            <p:cNvPr id="12" name="Group 11"/>
            <p:cNvGrpSpPr/>
            <p:nvPr/>
          </p:nvGrpSpPr>
          <p:grpSpPr>
            <a:xfrm>
              <a:off x="1575560" y="3419299"/>
              <a:ext cx="3786856" cy="728422"/>
              <a:chOff x="924629" y="2433233"/>
              <a:chExt cx="3786856" cy="728422"/>
            </a:xfrm>
          </p:grpSpPr>
          <p:pic>
            <p:nvPicPr>
              <p:cNvPr id="13"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a:xfrm>
                <a:off x="1662953" y="243323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2" name="TextBox 21"/>
                <p:cNvSpPr txBox="1"/>
                <p:nvPr/>
              </p:nvSpPr>
              <p:spPr>
                <a:xfrm>
                  <a:off x="573437" y="3631951"/>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573437" y="3631951"/>
                  <a:ext cx="805912" cy="369332"/>
                </a:xfrm>
                <a:prstGeom prst="rect">
                  <a:avLst/>
                </a:prstGeom>
                <a:blipFill>
                  <a:blip r:embed="rId5"/>
                  <a:stretch>
                    <a:fillRect/>
                  </a:stretch>
                </a:blipFill>
              </p:spPr>
              <p:txBody>
                <a:bodyPr/>
                <a:lstStyle/>
                <a:p>
                  <a:r>
                    <a:rPr lang="en-US">
                      <a:noFill/>
                    </a:rPr>
                    <a:t> </a:t>
                  </a:r>
                </a:p>
              </p:txBody>
            </p:sp>
          </mc:Fallback>
        </mc:AlternateContent>
      </p:grpSp>
      <p:grpSp>
        <p:nvGrpSpPr>
          <p:cNvPr id="25" name="Group 24"/>
          <p:cNvGrpSpPr/>
          <p:nvPr/>
        </p:nvGrpSpPr>
        <p:grpSpPr>
          <a:xfrm>
            <a:off x="2152542" y="4734637"/>
            <a:ext cx="4835474" cy="701572"/>
            <a:chOff x="526942" y="4614912"/>
            <a:chExt cx="4835474" cy="701572"/>
          </a:xfrm>
        </p:grpSpPr>
        <p:grpSp>
          <p:nvGrpSpPr>
            <p:cNvPr id="15" name="Group 14"/>
            <p:cNvGrpSpPr/>
            <p:nvPr/>
          </p:nvGrpSpPr>
          <p:grpSpPr>
            <a:xfrm>
              <a:off x="1575560" y="4614912"/>
              <a:ext cx="3786856" cy="701572"/>
              <a:chOff x="924629" y="2460083"/>
              <a:chExt cx="3786856" cy="701572"/>
            </a:xfrm>
          </p:grpSpPr>
          <p:pic>
            <p:nvPicPr>
              <p:cNvPr id="16"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17" name="Oval 16"/>
              <p:cNvSpPr/>
              <p:nvPr/>
            </p:nvSpPr>
            <p:spPr>
              <a:xfrm>
                <a:off x="2216403" y="2460083"/>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3" name="TextBox 22"/>
                <p:cNvSpPr txBox="1"/>
                <p:nvPr/>
              </p:nvSpPr>
              <p:spPr>
                <a:xfrm>
                  <a:off x="526942" y="4800714"/>
                  <a:ext cx="10176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2</m:t>
                            </m:r>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526942" y="4800714"/>
                  <a:ext cx="1017621" cy="369332"/>
                </a:xfrm>
                <a:prstGeom prst="rect">
                  <a:avLst/>
                </a:prstGeom>
                <a:blipFill>
                  <a:blip r:embed="rId6"/>
                  <a:stretch>
                    <a:fillRect/>
                  </a:stretch>
                </a:blipFill>
              </p:spPr>
              <p:txBody>
                <a:bodyPr/>
                <a:lstStyle/>
                <a:p>
                  <a:r>
                    <a:rPr lang="en-US">
                      <a:noFill/>
                    </a:rPr>
                    <a:t> </a:t>
                  </a:r>
                </a:p>
              </p:txBody>
            </p:sp>
          </mc:Fallback>
        </mc:AlternateContent>
      </p:grpSp>
      <p:grpSp>
        <p:nvGrpSpPr>
          <p:cNvPr id="26" name="Group 25"/>
          <p:cNvGrpSpPr/>
          <p:nvPr/>
        </p:nvGrpSpPr>
        <p:grpSpPr>
          <a:xfrm>
            <a:off x="2139676" y="5880774"/>
            <a:ext cx="4848340" cy="672065"/>
            <a:chOff x="514076" y="5761047"/>
            <a:chExt cx="4848340" cy="672065"/>
          </a:xfrm>
        </p:grpSpPr>
        <p:grpSp>
          <p:nvGrpSpPr>
            <p:cNvPr id="18" name="Group 17"/>
            <p:cNvGrpSpPr/>
            <p:nvPr/>
          </p:nvGrpSpPr>
          <p:grpSpPr>
            <a:xfrm>
              <a:off x="1575560" y="5761047"/>
              <a:ext cx="3786856" cy="672065"/>
              <a:chOff x="924629" y="2489590"/>
              <a:chExt cx="3786856" cy="672065"/>
            </a:xfrm>
          </p:grpSpPr>
          <p:pic>
            <p:nvPicPr>
              <p:cNvPr id="19" name="Picture 5" descr="ig 1-2"/>
              <p:cNvPicPr>
                <a:picLocks noChangeAspect="1" noChangeArrowheads="1"/>
              </p:cNvPicPr>
              <p:nvPr/>
            </p:nvPicPr>
            <p:blipFill rotWithShape="1">
              <a:blip r:embed="rId3">
                <a:extLst>
                  <a:ext uri="{28A0092B-C50C-407E-A947-70E740481C1C}">
                    <a14:useLocalDpi xmlns:a14="http://schemas.microsoft.com/office/drawing/2010/main" val="0"/>
                  </a:ext>
                </a:extLst>
              </a:blip>
              <a:srcRect t="52138"/>
              <a:stretch/>
            </p:blipFill>
            <p:spPr bwMode="auto">
              <a:xfrm>
                <a:off x="924629" y="2830551"/>
                <a:ext cx="3786856" cy="331104"/>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p:cNvSpPr/>
              <p:nvPr/>
            </p:nvSpPr>
            <p:spPr>
              <a:xfrm>
                <a:off x="2771563" y="2489590"/>
                <a:ext cx="278969" cy="2789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4" name="TextBox 23"/>
                <p:cNvSpPr txBox="1"/>
                <p:nvPr/>
              </p:nvSpPr>
              <p:spPr>
                <a:xfrm>
                  <a:off x="514076" y="5898228"/>
                  <a:ext cx="10176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3</m:t>
                            </m:r>
                            <m:r>
                              <a:rPr lang="en-US" i="1">
                                <a:latin typeface="Cambria Math" panose="02040503050406030204" pitchFamily="18" charset="0"/>
                              </a:rPr>
                              <m:t>𝑡</m:t>
                            </m:r>
                          </m:e>
                          <m:sub>
                            <m:r>
                              <a:rPr lang="en-US" i="1">
                                <a:latin typeface="Cambria Math" panose="02040503050406030204" pitchFamily="18" charset="0"/>
                              </a:rPr>
                              <m:t>0</m:t>
                            </m:r>
                          </m:sub>
                        </m:sSub>
                      </m:oMath>
                    </m:oMathPara>
                  </a14:m>
                  <a:endParaRPr lang="en-US" dirty="0"/>
                </a:p>
              </p:txBody>
            </p:sp>
          </mc:Choice>
          <mc:Fallback xmlns="">
            <p:sp>
              <p:nvSpPr>
                <p:cNvPr id="24" name="TextBox 23"/>
                <p:cNvSpPr txBox="1">
                  <a:spLocks noRot="1" noChangeAspect="1" noMove="1" noResize="1" noEditPoints="1" noAdjustHandles="1" noChangeArrowheads="1" noChangeShapeType="1" noTextEdit="1"/>
                </p:cNvSpPr>
                <p:nvPr/>
              </p:nvSpPr>
              <p:spPr>
                <a:xfrm>
                  <a:off x="514076" y="5898228"/>
                  <a:ext cx="1017621" cy="369332"/>
                </a:xfrm>
                <a:prstGeom prst="rect">
                  <a:avLst/>
                </a:prstGeom>
                <a:blipFill>
                  <a:blip r:embed="rId7"/>
                  <a:stretch>
                    <a:fillRect/>
                  </a:stretch>
                </a:blipFill>
              </p:spPr>
              <p:txBody>
                <a:bodyPr/>
                <a:lstStyle/>
                <a:p>
                  <a:r>
                    <a:rPr lang="en-US">
                      <a:noFill/>
                    </a:rPr>
                    <a:t> </a:t>
                  </a:r>
                </a:p>
              </p:txBody>
            </p:sp>
          </mc:Fallback>
        </mc:AlternateContent>
      </p:grpSp>
      <p:grpSp>
        <p:nvGrpSpPr>
          <p:cNvPr id="1029" name="Group 1028"/>
          <p:cNvGrpSpPr/>
          <p:nvPr/>
        </p:nvGrpSpPr>
        <p:grpSpPr>
          <a:xfrm>
            <a:off x="8628517" y="2765612"/>
            <a:ext cx="1815619" cy="1755633"/>
            <a:chOff x="6537967" y="2475404"/>
            <a:chExt cx="1815619" cy="1755633"/>
          </a:xfrm>
        </p:grpSpPr>
        <p:grpSp>
          <p:nvGrpSpPr>
            <p:cNvPr id="1027" name="Group 1026"/>
            <p:cNvGrpSpPr/>
            <p:nvPr/>
          </p:nvGrpSpPr>
          <p:grpSpPr>
            <a:xfrm>
              <a:off x="6860480" y="2660070"/>
              <a:ext cx="1493106" cy="1570967"/>
              <a:chOff x="6860480" y="2660070"/>
              <a:chExt cx="1493106" cy="1570967"/>
            </a:xfrm>
          </p:grpSpPr>
          <p:grpSp>
            <p:nvGrpSpPr>
              <p:cNvPr id="1026" name="Group 1025"/>
              <p:cNvGrpSpPr/>
              <p:nvPr/>
            </p:nvGrpSpPr>
            <p:grpSpPr>
              <a:xfrm>
                <a:off x="6860480" y="2660070"/>
                <a:ext cx="1493106" cy="1570967"/>
                <a:chOff x="6860480" y="2660070"/>
                <a:chExt cx="1493106" cy="1570967"/>
              </a:xfrm>
            </p:grpSpPr>
            <p:grpSp>
              <p:nvGrpSpPr>
                <p:cNvPr id="1024" name="Group 1023"/>
                <p:cNvGrpSpPr/>
                <p:nvPr/>
              </p:nvGrpSpPr>
              <p:grpSpPr>
                <a:xfrm>
                  <a:off x="6860480" y="2660070"/>
                  <a:ext cx="1493106" cy="1570967"/>
                  <a:chOff x="6860480" y="2660070"/>
                  <a:chExt cx="1493106" cy="1570967"/>
                </a:xfrm>
              </p:grpSpPr>
              <p:cxnSp>
                <p:nvCxnSpPr>
                  <p:cNvPr id="28" name="Straight Connector 2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5" name="Oval 102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Oval 36"/>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9" name="TextBox 38"/>
                <p:cNvSpPr txBox="1"/>
                <p:nvPr/>
              </p:nvSpPr>
              <p:spPr>
                <a:xfrm>
                  <a:off x="6537967" y="2475404"/>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=0</m:t>
                        </m:r>
                      </m:oMath>
                    </m:oMathPara>
                  </a14:m>
                  <a:endParaRPr lang="en-US" dirty="0"/>
                </a:p>
              </p:txBody>
            </p:sp>
          </mc:Choice>
          <mc:Fallback xmlns="">
            <p:sp>
              <p:nvSpPr>
                <p:cNvPr id="39" name="TextBox 38"/>
                <p:cNvSpPr txBox="1">
                  <a:spLocks noRot="1" noChangeAspect="1" noMove="1" noResize="1" noEditPoints="1" noAdjustHandles="1" noChangeArrowheads="1" noChangeShapeType="1" noTextEdit="1"/>
                </p:cNvSpPr>
                <p:nvPr/>
              </p:nvSpPr>
              <p:spPr>
                <a:xfrm>
                  <a:off x="6537967" y="2475404"/>
                  <a:ext cx="805912" cy="369332"/>
                </a:xfrm>
                <a:prstGeom prst="rect">
                  <a:avLst/>
                </a:prstGeom>
                <a:blipFill>
                  <a:blip r:embed="rId8"/>
                  <a:stretch>
                    <a:fillRect/>
                  </a:stretch>
                </a:blipFill>
              </p:spPr>
              <p:txBody>
                <a:bodyPr/>
                <a:lstStyle/>
                <a:p>
                  <a:r>
                    <a:rPr lang="en-US">
                      <a:noFill/>
                    </a:rPr>
                    <a:t> </a:t>
                  </a:r>
                </a:p>
              </p:txBody>
            </p:sp>
          </mc:Fallback>
        </mc:AlternateContent>
      </p:grpSp>
      <p:grpSp>
        <p:nvGrpSpPr>
          <p:cNvPr id="41" name="Group 40"/>
          <p:cNvGrpSpPr/>
          <p:nvPr/>
        </p:nvGrpSpPr>
        <p:grpSpPr>
          <a:xfrm>
            <a:off x="11063701" y="2742019"/>
            <a:ext cx="2003916" cy="1755633"/>
            <a:chOff x="6349670" y="2475404"/>
            <a:chExt cx="2003916" cy="1755633"/>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349670" y="2475404"/>
                  <a:ext cx="99420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/4</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6349670" y="2475404"/>
                  <a:ext cx="994209" cy="369332"/>
                </a:xfrm>
                <a:prstGeom prst="rect">
                  <a:avLst/>
                </a:prstGeom>
                <a:blipFill>
                  <a:blip r:embed="rId9"/>
                  <a:stretch>
                    <a:fillRect b="-13115"/>
                  </a:stretch>
                </a:blipFill>
              </p:spPr>
              <p:txBody>
                <a:bodyPr/>
                <a:lstStyle/>
                <a:p>
                  <a:r>
                    <a:rPr lang="en-US">
                      <a:noFill/>
                    </a:rPr>
                    <a:t> </a:t>
                  </a:r>
                </a:p>
              </p:txBody>
            </p:sp>
          </mc:Fallback>
        </mc:AlternateContent>
      </p:grpSp>
      <p:grpSp>
        <p:nvGrpSpPr>
          <p:cNvPr id="50" name="Group 49"/>
          <p:cNvGrpSpPr/>
          <p:nvPr/>
        </p:nvGrpSpPr>
        <p:grpSpPr>
          <a:xfrm>
            <a:off x="8585932" y="4797206"/>
            <a:ext cx="1864433" cy="1755633"/>
            <a:chOff x="6489153" y="2475404"/>
            <a:chExt cx="1864433" cy="1755633"/>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489153" y="2475404"/>
                  <a:ext cx="994209" cy="369332"/>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𝑇</m:t>
                      </m:r>
                      <m:r>
                        <a:rPr lang="en-US" i="1">
                          <a:latin typeface="Cambria Math" panose="02040503050406030204" pitchFamily="18" charset="0"/>
                        </a:rPr>
                        <m:t>/</m:t>
                      </m:r>
                    </m:oMath>
                  </a14:m>
                  <a:r>
                    <a:rPr lang="en-US" dirty="0"/>
                    <a:t>2</a:t>
                  </a:r>
                </a:p>
              </p:txBody>
            </p:sp>
          </mc:Choice>
          <mc:Fallback xmlns="">
            <p:sp>
              <p:nvSpPr>
                <p:cNvPr id="52" name="TextBox 51"/>
                <p:cNvSpPr txBox="1">
                  <a:spLocks noRot="1" noChangeAspect="1" noMove="1" noResize="1" noEditPoints="1" noAdjustHandles="1" noChangeArrowheads="1" noChangeShapeType="1" noTextEdit="1"/>
                </p:cNvSpPr>
                <p:nvPr/>
              </p:nvSpPr>
              <p:spPr>
                <a:xfrm>
                  <a:off x="6489153" y="2475404"/>
                  <a:ext cx="994209" cy="369332"/>
                </a:xfrm>
                <a:prstGeom prst="rect">
                  <a:avLst/>
                </a:prstGeom>
                <a:blipFill>
                  <a:blip r:embed="rId10"/>
                  <a:stretch>
                    <a:fillRect t="-8197" b="-24590"/>
                  </a:stretch>
                </a:blipFill>
              </p:spPr>
              <p:txBody>
                <a:bodyPr/>
                <a:lstStyle/>
                <a:p>
                  <a:r>
                    <a:rPr lang="en-US">
                      <a:noFill/>
                    </a:rPr>
                    <a:t> </a:t>
                  </a:r>
                </a:p>
              </p:txBody>
            </p:sp>
          </mc:Fallback>
        </mc:AlternateContent>
      </p:grpSp>
      <p:grpSp>
        <p:nvGrpSpPr>
          <p:cNvPr id="59" name="Group 58"/>
          <p:cNvGrpSpPr/>
          <p:nvPr/>
        </p:nvGrpSpPr>
        <p:grpSpPr>
          <a:xfrm>
            <a:off x="11063701" y="4802436"/>
            <a:ext cx="2003916" cy="1755633"/>
            <a:chOff x="6349670" y="2475404"/>
            <a:chExt cx="2003916" cy="1755633"/>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49670" y="2475404"/>
                  <a:ext cx="1159724" cy="369332"/>
                </a:xfrm>
                <a:prstGeom prst="rect">
                  <a:avLst/>
                </a:prstGeom>
                <a:noFill/>
              </p:spPr>
              <p:txBody>
                <a:bodyPr wrap="square" rtlCol="0">
                  <a:spAutoFit/>
                </a:bodyPr>
                <a:lstStyle/>
                <a:p>
                  <a14:m>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=3</m:t>
                      </m:r>
                      <m:r>
                        <a:rPr lang="en-US" i="1">
                          <a:latin typeface="Cambria Math" panose="02040503050406030204" pitchFamily="18" charset="0"/>
                        </a:rPr>
                        <m:t>𝑇</m:t>
                      </m:r>
                      <m:r>
                        <a:rPr lang="en-US" i="1">
                          <a:latin typeface="Cambria Math" panose="02040503050406030204" pitchFamily="18" charset="0"/>
                        </a:rPr>
                        <m:t>/</m:t>
                      </m:r>
                    </m:oMath>
                  </a14:m>
                  <a:r>
                    <a:rPr lang="en-US" dirty="0"/>
                    <a:t>4</a:t>
                  </a:r>
                </a:p>
              </p:txBody>
            </p:sp>
          </mc:Choice>
          <mc:Fallback xmlns="">
            <p:sp>
              <p:nvSpPr>
                <p:cNvPr id="61" name="TextBox 60"/>
                <p:cNvSpPr txBox="1">
                  <a:spLocks noRot="1" noChangeAspect="1" noMove="1" noResize="1" noEditPoints="1" noAdjustHandles="1" noChangeArrowheads="1" noChangeShapeType="1" noTextEdit="1"/>
                </p:cNvSpPr>
                <p:nvPr/>
              </p:nvSpPr>
              <p:spPr>
                <a:xfrm>
                  <a:off x="6349670" y="2475404"/>
                  <a:ext cx="1159724" cy="369332"/>
                </a:xfrm>
                <a:prstGeom prst="rect">
                  <a:avLst/>
                </a:prstGeom>
                <a:blipFill>
                  <a:blip r:embed="rId11"/>
                  <a:stretch>
                    <a:fillRect t="-8197" b="-24590"/>
                  </a:stretch>
                </a:blipFill>
              </p:spPr>
              <p:txBody>
                <a:bodyPr/>
                <a:lstStyle/>
                <a:p>
                  <a:r>
                    <a:rPr lang="en-US">
                      <a:noFill/>
                    </a:rPr>
                    <a:t> </a:t>
                  </a:r>
                </a:p>
              </p:txBody>
            </p:sp>
          </mc:Fallback>
        </mc:AlternateContent>
      </p:grpSp>
      <p:grpSp>
        <p:nvGrpSpPr>
          <p:cNvPr id="1033" name="Group 1032"/>
          <p:cNvGrpSpPr/>
          <p:nvPr/>
        </p:nvGrpSpPr>
        <p:grpSpPr>
          <a:xfrm>
            <a:off x="3842000" y="2365348"/>
            <a:ext cx="805912" cy="369332"/>
            <a:chOff x="2216400" y="2075142"/>
            <a:chExt cx="805912" cy="369332"/>
          </a:xfrm>
        </p:grpSpPr>
        <mc:AlternateContent xmlns:mc="http://schemas.openxmlformats.org/markup-compatibility/2006" xmlns:a14="http://schemas.microsoft.com/office/drawing/2010/main">
          <mc:Choice Requires="a14">
            <p:sp>
              <p:nvSpPr>
                <p:cNvPr id="70" name="TextBox 69"/>
                <p:cNvSpPr txBox="1"/>
                <p:nvPr/>
              </p:nvSpPr>
              <p:spPr>
                <a:xfrm>
                  <a:off x="2216400" y="2075142"/>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𝑣</m:t>
                        </m:r>
                      </m:oMath>
                    </m:oMathPara>
                  </a14:m>
                  <a:endParaRPr lang="en-US" dirty="0"/>
                </a:p>
              </p:txBody>
            </p:sp>
          </mc:Choice>
          <mc:Fallback xmlns="">
            <p:sp>
              <p:nvSpPr>
                <p:cNvPr id="70" name="TextBox 69"/>
                <p:cNvSpPr txBox="1">
                  <a:spLocks noRot="1" noChangeAspect="1" noMove="1" noResize="1" noEditPoints="1" noAdjustHandles="1" noChangeArrowheads="1" noChangeShapeType="1" noTextEdit="1"/>
                </p:cNvSpPr>
                <p:nvPr/>
              </p:nvSpPr>
              <p:spPr>
                <a:xfrm>
                  <a:off x="2216400" y="2075142"/>
                  <a:ext cx="805912" cy="369332"/>
                </a:xfrm>
                <a:prstGeom prst="rect">
                  <a:avLst/>
                </a:prstGeom>
                <a:blipFill>
                  <a:blip r:embed="rId12"/>
                  <a:stretch>
                    <a:fillRect/>
                  </a:stretch>
                </a:blipFill>
              </p:spPr>
              <p:txBody>
                <a:bodyPr/>
                <a:lstStyle/>
                <a:p>
                  <a:r>
                    <a:rPr lang="en-US">
                      <a:noFill/>
                    </a:rPr>
                    <a:t> </a:t>
                  </a:r>
                </a:p>
              </p:txBody>
            </p:sp>
          </mc:Fallback>
        </mc:AlternateContent>
        <p:cxnSp>
          <p:nvCxnSpPr>
            <p:cNvPr id="1032" name="Straight Arrow Connector 1031"/>
            <p:cNvCxnSpPr/>
            <p:nvPr/>
          </p:nvCxnSpPr>
          <p:spPr>
            <a:xfrm>
              <a:off x="2313884" y="2402236"/>
              <a:ext cx="69293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034" name="Arc 1033"/>
          <p:cNvSpPr/>
          <p:nvPr/>
        </p:nvSpPr>
        <p:spPr>
          <a:xfrm>
            <a:off x="9690949" y="3089763"/>
            <a:ext cx="665991" cy="588748"/>
          </a:xfrm>
          <a:prstGeom prst="arc">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3" name="TextBox 72"/>
              <p:cNvSpPr txBox="1"/>
              <p:nvPr/>
            </p:nvSpPr>
            <p:spPr>
              <a:xfrm>
                <a:off x="9992000" y="2888785"/>
                <a:ext cx="805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𝜔</m:t>
                      </m:r>
                    </m:oMath>
                  </m:oMathPara>
                </a14:m>
                <a:endParaRPr lang="en-US" dirty="0"/>
              </a:p>
            </p:txBody>
          </p:sp>
        </mc:Choice>
        <mc:Fallback xmlns="">
          <p:sp>
            <p:nvSpPr>
              <p:cNvPr id="73" name="TextBox 72"/>
              <p:cNvSpPr txBox="1">
                <a:spLocks noRot="1" noChangeAspect="1" noMove="1" noResize="1" noEditPoints="1" noAdjustHandles="1" noChangeArrowheads="1" noChangeShapeType="1" noTextEdit="1"/>
              </p:cNvSpPr>
              <p:nvPr/>
            </p:nvSpPr>
            <p:spPr>
              <a:xfrm>
                <a:off x="9992000" y="2888785"/>
                <a:ext cx="805912" cy="369332"/>
              </a:xfrm>
              <a:prstGeom prst="rect">
                <a:avLst/>
              </a:prstGeom>
              <a:blipFill>
                <a:blip r:embed="rId13"/>
                <a:stretch>
                  <a:fillRect/>
                </a:stretch>
              </a:blipFill>
            </p:spPr>
            <p:txBody>
              <a:bodyPr/>
              <a:lstStyle/>
              <a:p>
                <a:r>
                  <a:rPr lang="en-US">
                    <a:noFill/>
                  </a:rPr>
                  <a:t> </a:t>
                </a:r>
              </a:p>
            </p:txBody>
          </p:sp>
        </mc:Fallback>
      </mc:AlternateContent>
      <p:sp>
        <p:nvSpPr>
          <p:cNvPr id="75" name="TextBox 74"/>
          <p:cNvSpPr txBox="1"/>
          <p:nvPr/>
        </p:nvSpPr>
        <p:spPr>
          <a:xfrm>
            <a:off x="2684114" y="6775867"/>
            <a:ext cx="3993936" cy="769441"/>
          </a:xfrm>
          <a:prstGeom prst="rect">
            <a:avLst/>
          </a:prstGeom>
          <a:solidFill>
            <a:schemeClr val="bg1">
              <a:lumMod val="75000"/>
            </a:schemeClr>
          </a:solidFill>
          <a:ln>
            <a:solidFill>
              <a:schemeClr val="bg1">
                <a:lumMod val="50000"/>
              </a:schemeClr>
            </a:solidFill>
          </a:ln>
        </p:spPr>
        <p:txBody>
          <a:bodyPr wrap="square" rtlCol="0">
            <a:spAutoFit/>
          </a:bodyPr>
          <a:lstStyle/>
          <a:p>
            <a:pPr algn="ctr"/>
            <a:r>
              <a:rPr lang="en-US" sz="2200" dirty="0">
                <a:cs typeface="Times New Roman" panose="02020603050405020304" pitchFamily="18" charset="0"/>
              </a:rPr>
              <a:t>Object travels same </a:t>
            </a:r>
            <a:r>
              <a:rPr lang="en-US" sz="2200" b="1" dirty="0">
                <a:cs typeface="Times New Roman" panose="02020603050405020304" pitchFamily="18" charset="0"/>
              </a:rPr>
              <a:t>distance (i.e. 10 m)</a:t>
            </a:r>
            <a:r>
              <a:rPr lang="en-US" sz="2200" dirty="0">
                <a:cs typeface="Times New Roman" panose="02020603050405020304" pitchFamily="18" charset="0"/>
              </a:rPr>
              <a:t> in equal time intervals</a:t>
            </a:r>
          </a:p>
        </p:txBody>
      </p:sp>
      <mc:AlternateContent xmlns:mc="http://schemas.openxmlformats.org/markup-compatibility/2006" xmlns:a14="http://schemas.microsoft.com/office/drawing/2010/main">
        <mc:Choice Requires="a14">
          <p:sp>
            <p:nvSpPr>
              <p:cNvPr id="76" name="TextBox 75"/>
              <p:cNvSpPr txBox="1"/>
              <p:nvPr/>
            </p:nvSpPr>
            <p:spPr>
              <a:xfrm>
                <a:off x="9083034" y="6742708"/>
                <a:ext cx="3704096" cy="769441"/>
              </a:xfrm>
              <a:prstGeom prst="rect">
                <a:avLst/>
              </a:prstGeom>
              <a:solidFill>
                <a:schemeClr val="bg1">
                  <a:lumMod val="75000"/>
                </a:schemeClr>
              </a:solidFill>
              <a:ln>
                <a:solidFill>
                  <a:schemeClr val="bg1">
                    <a:lumMod val="50000"/>
                  </a:schemeClr>
                </a:solidFill>
              </a:ln>
            </p:spPr>
            <p:txBody>
              <a:bodyPr wrap="square" rtlCol="0">
                <a:spAutoFit/>
              </a:bodyPr>
              <a:lstStyle/>
              <a:p>
                <a:pPr algn="ctr"/>
                <a:r>
                  <a:rPr lang="en-US" sz="2200" dirty="0">
                    <a:cs typeface="Times New Roman" panose="02020603050405020304" pitchFamily="18" charset="0"/>
                  </a:rPr>
                  <a:t>Object travels same </a:t>
                </a:r>
                <a:r>
                  <a:rPr lang="en-US" sz="2200" b="1" dirty="0">
                    <a:cs typeface="Times New Roman" panose="02020603050405020304" pitchFamily="18" charset="0"/>
                  </a:rPr>
                  <a:t>angle (i.e. 90</a:t>
                </a:r>
                <a14:m>
                  <m:oMath xmlns:m="http://schemas.openxmlformats.org/officeDocument/2006/math">
                    <m:r>
                      <a:rPr lang="en-US" sz="2200" b="1" i="1">
                        <a:latin typeface="Cambria Math" panose="02040503050406030204" pitchFamily="18" charset="0"/>
                        <a:ea typeface="Cambria Math" panose="02040503050406030204" pitchFamily="18" charset="0"/>
                        <a:cs typeface="Times New Roman" panose="02020603050405020304" pitchFamily="18" charset="0"/>
                      </a:rPr>
                      <m:t>°</m:t>
                    </m:r>
                  </m:oMath>
                </a14:m>
                <a:r>
                  <a:rPr lang="en-US" sz="2200" b="1" dirty="0">
                    <a:latin typeface="+mj-lt"/>
                    <a:ea typeface="Cambria Math" panose="02040503050406030204" pitchFamily="18" charset="0"/>
                    <a:cs typeface="Times New Roman" panose="02020603050405020304" pitchFamily="18" charset="0"/>
                  </a:rPr>
                  <a:t>)</a:t>
                </a:r>
                <a:r>
                  <a:rPr lang="en-US" sz="2200" dirty="0">
                    <a:cs typeface="Times New Roman" panose="02020603050405020304" pitchFamily="18" charset="0"/>
                  </a:rPr>
                  <a:t> in equal time intervals</a:t>
                </a:r>
              </a:p>
            </p:txBody>
          </p:sp>
        </mc:Choice>
        <mc:Fallback xmlns="">
          <p:sp>
            <p:nvSpPr>
              <p:cNvPr id="76" name="TextBox 75"/>
              <p:cNvSpPr txBox="1">
                <a:spLocks noRot="1" noChangeAspect="1" noMove="1" noResize="1" noEditPoints="1" noAdjustHandles="1" noChangeArrowheads="1" noChangeShapeType="1" noTextEdit="1"/>
              </p:cNvSpPr>
              <p:nvPr/>
            </p:nvSpPr>
            <p:spPr>
              <a:xfrm>
                <a:off x="9083034" y="6742708"/>
                <a:ext cx="3704096" cy="769441"/>
              </a:xfrm>
              <a:prstGeom prst="rect">
                <a:avLst/>
              </a:prstGeom>
              <a:blipFill>
                <a:blip r:embed="rId14"/>
                <a:stretch>
                  <a:fillRect l="-656" t="-4688" r="-2623" b="-14844"/>
                </a:stretch>
              </a:blipFill>
              <a:ln>
                <a:solidFill>
                  <a:schemeClr val="bg1">
                    <a:lumMod val="50000"/>
                  </a:schemeClr>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32</a:t>
            </a:fld>
            <a:endParaRPr lang="en-US"/>
          </a:p>
        </p:txBody>
      </p:sp>
    </p:spTree>
    <p:custDataLst>
      <p:tags r:id="rId1"/>
    </p:custDataLst>
    <p:extLst>
      <p:ext uri="{BB962C8B-B14F-4D97-AF65-F5344CB8AC3E}">
        <p14:creationId xmlns:p14="http://schemas.microsoft.com/office/powerpoint/2010/main" val="1201136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34" grpId="0" animBg="1"/>
      <p:bldP spid="73" grpId="0"/>
      <p:bldP spid="75" grpId="0" animBg="1"/>
      <p:bldP spid="7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01995" y="1549831"/>
            <a:ext cx="9637363" cy="523220"/>
          </a:xfrm>
          <a:prstGeom prst="rect">
            <a:avLst/>
          </a:prstGeom>
          <a:noFill/>
        </p:spPr>
        <p:txBody>
          <a:bodyPr wrap="square" rtlCol="0">
            <a:spAutoFit/>
          </a:bodyPr>
          <a:lstStyle/>
          <a:p>
            <a:r>
              <a:rPr lang="en-US" sz="2800" b="1" dirty="0"/>
              <a:t>Finding Angular Speed and Linear Speed in circular motion:</a:t>
            </a:r>
          </a:p>
        </p:txBody>
      </p:sp>
      <mc:AlternateContent xmlns:mc="http://schemas.openxmlformats.org/markup-compatibility/2006" xmlns:a14="http://schemas.microsoft.com/office/drawing/2010/main">
        <mc:Choice Requires="a14">
          <p:sp>
            <p:nvSpPr>
              <p:cNvPr id="4" name="TextBox 3"/>
              <p:cNvSpPr txBox="1"/>
              <p:nvPr/>
            </p:nvSpPr>
            <p:spPr>
              <a:xfrm>
                <a:off x="2632995" y="2355744"/>
                <a:ext cx="4726983" cy="3507050"/>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b="1" dirty="0"/>
                  <a:t>Angular speed: 	</a:t>
                </a:r>
              </a:p>
              <a:p>
                <a:pPr lvl="1">
                  <a:spcAft>
                    <a:spcPts val="1200"/>
                  </a:spcAft>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𝝎</m:t>
                      </m:r>
                      <m:r>
                        <a:rPr lang="en-US" sz="2400" b="1" i="1">
                          <a:latin typeface="Cambria Math" panose="02040503050406030204" pitchFamily="18" charset="0"/>
                        </a:rPr>
                        <m:t>= </m:t>
                      </m:r>
                      <m:f>
                        <m:fPr>
                          <m:ctrlPr>
                            <a:rPr lang="en-US" sz="2400" b="1" i="1">
                              <a:latin typeface="Cambria Math" panose="02040503050406030204" pitchFamily="18" charset="0"/>
                            </a:rPr>
                          </m:ctrlPr>
                        </m:fPr>
                        <m:num>
                          <m:r>
                            <a:rPr lang="en-US" sz="2400" b="1" i="1">
                              <a:latin typeface="Cambria Math" panose="02040503050406030204" pitchFamily="18" charset="0"/>
                            </a:rPr>
                            <m:t>𝒂𝒏𝒈𝒍𝒆</m:t>
                          </m:r>
                          <m:r>
                            <a:rPr lang="en-US" sz="2400" b="1" i="1">
                              <a:latin typeface="Cambria Math" panose="02040503050406030204" pitchFamily="18" charset="0"/>
                            </a:rPr>
                            <m:t> </m:t>
                          </m:r>
                          <m:r>
                            <a:rPr lang="en-US" sz="2400" b="1" i="1">
                              <a:latin typeface="Cambria Math" panose="02040503050406030204" pitchFamily="18" charset="0"/>
                            </a:rPr>
                            <m:t>𝒕𝒓𝒂𝒗𝒆𝒍𝒍𝒆𝒅</m:t>
                          </m:r>
                        </m:num>
                        <m:den>
                          <m:r>
                            <a:rPr lang="en-US" sz="2400" b="1">
                              <a:latin typeface="Cambria Math" panose="02040503050406030204" pitchFamily="18" charset="0"/>
                            </a:rPr>
                            <m:t>𝚫</m:t>
                          </m:r>
                          <m:r>
                            <a:rPr lang="en-US" sz="2400" b="1" i="1">
                              <a:latin typeface="Cambria Math" panose="02040503050406030204" pitchFamily="18" charset="0"/>
                            </a:rPr>
                            <m:t>𝒕𝒊𝒎𝒆</m:t>
                          </m:r>
                        </m:den>
                      </m:f>
                      <m:r>
                        <a:rPr lang="en-US" sz="2400" b="1">
                          <a:latin typeface="Cambria Math" panose="02040503050406030204" pitchFamily="18" charset="0"/>
                        </a:rPr>
                        <m:t>=</m:t>
                      </m:r>
                      <m:f>
                        <m:fPr>
                          <m:ctrlPr>
                            <a:rPr lang="en-US" sz="2400" b="1" i="1">
                              <a:latin typeface="Cambria Math" panose="02040503050406030204" pitchFamily="18" charset="0"/>
                            </a:rPr>
                          </m:ctrlPr>
                        </m:fPr>
                        <m:num>
                          <m:r>
                            <a:rPr lang="en-US" sz="2400" b="1">
                              <a:latin typeface="Cambria Math" panose="02040503050406030204" pitchFamily="18" charset="0"/>
                            </a:rPr>
                            <m:t>𝚫</m:t>
                          </m:r>
                          <m:r>
                            <a:rPr lang="en-US" sz="2400" b="1" i="1">
                              <a:latin typeface="Cambria Math" panose="02040503050406030204" pitchFamily="18" charset="0"/>
                            </a:rPr>
                            <m:t>𝜽</m:t>
                          </m:r>
                        </m:num>
                        <m:den>
                          <m:r>
                            <a:rPr lang="en-US" sz="2400" b="1">
                              <a:latin typeface="Cambria Math" panose="02040503050406030204" pitchFamily="18" charset="0"/>
                            </a:rPr>
                            <m:t>𝚫</m:t>
                          </m:r>
                          <m:r>
                            <a:rPr lang="en-US" sz="2400" b="1" i="1">
                              <a:latin typeface="Cambria Math" panose="02040503050406030204" pitchFamily="18" charset="0"/>
                            </a:rPr>
                            <m:t>𝒕</m:t>
                          </m:r>
                        </m:den>
                      </m:f>
                    </m:oMath>
                  </m:oMathPara>
                </a14:m>
                <a:endParaRPr lang="en-US" sz="2400" b="1" dirty="0"/>
              </a:p>
              <a:p>
                <a:pPr>
                  <a:spcBef>
                    <a:spcPts val="600"/>
                  </a:spcBef>
                  <a:spcAft>
                    <a:spcPts val="600"/>
                  </a:spcAft>
                </a:pPr>
                <a:r>
                  <a:rPr lang="en-US" sz="2400" dirty="0"/>
                  <a:t>In a full rotation:	</a:t>
                </a:r>
                <a:endParaRPr lang="en-US" sz="2400" dirty="0">
                  <a:latin typeface="Cambria Math" panose="02040503050406030204" pitchFamily="18" charset="0"/>
                </a:endParaRPr>
              </a:p>
              <a:p>
                <a:pPr lvl="1">
                  <a:spcBef>
                    <a:spcPts val="600"/>
                  </a:spcBef>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𝜃</m:t>
                      </m:r>
                      <m:r>
                        <a:rPr lang="en-US" sz="2400" i="1">
                          <a:latin typeface="Cambria Math" panose="02040503050406030204" pitchFamily="18" charset="0"/>
                        </a:rPr>
                        <m:t>=360°=2</m:t>
                      </m:r>
                      <m:r>
                        <a:rPr lang="en-US" sz="2400" i="1">
                          <a:latin typeface="Cambria Math" panose="02040503050406030204" pitchFamily="18" charset="0"/>
                          <a:ea typeface="Cambria Math" panose="02040503050406030204" pitchFamily="18" charset="0"/>
                        </a:rPr>
                        <m:t>𝜋</m:t>
                      </m:r>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𝑟𝑎𝑑𝑖𝑎𝑛𝑠</m:t>
                      </m:r>
                      <m:r>
                        <a:rPr lang="en-US" sz="2400" i="1">
                          <a:latin typeface="Cambria Math" panose="02040503050406030204" pitchFamily="18" charset="0"/>
                          <a:ea typeface="Cambria Math" panose="02040503050406030204" pitchFamily="18" charset="0"/>
                        </a:rPr>
                        <m:t>,</m:t>
                      </m:r>
                    </m:oMath>
                  </m:oMathPara>
                </a14:m>
                <a:endParaRPr lang="en-US" sz="2400" dirty="0"/>
              </a:p>
              <a:p>
                <a:pPr lvl="1">
                  <a:spcBef>
                    <a:spcPts val="600"/>
                  </a:spcBef>
                  <a:spcAft>
                    <a:spcPts val="600"/>
                  </a:spcAft>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rPr>
                        <m:t>𝑇</m:t>
                      </m:r>
                    </m:oMath>
                  </m:oMathPara>
                </a14:m>
                <a:endParaRPr lang="en-US" sz="2400" dirty="0"/>
              </a:p>
              <a:p>
                <a:pPr>
                  <a:spcBef>
                    <a:spcPts val="600"/>
                  </a:spcBef>
                </a:pPr>
                <a:r>
                  <a:rPr lang="en-US" sz="2400" dirty="0"/>
                  <a:t>Therefore:	</a:t>
                </a:r>
                <a14:m>
                  <m:oMath xmlns:m="http://schemas.openxmlformats.org/officeDocument/2006/math">
                    <m:r>
                      <a:rPr lang="en-US" sz="2800" b="1" i="1">
                        <a:latin typeface="Cambria Math" panose="02040503050406030204" pitchFamily="18" charset="0"/>
                      </a:rPr>
                      <m:t>𝝎</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𝟐</m:t>
                        </m:r>
                        <m:r>
                          <a:rPr lang="en-US" sz="2800" b="1" i="1">
                            <a:latin typeface="Cambria Math" panose="02040503050406030204" pitchFamily="18" charset="0"/>
                          </a:rPr>
                          <m:t>𝝅</m:t>
                        </m:r>
                      </m:num>
                      <m:den>
                        <m:r>
                          <a:rPr lang="en-US" sz="2800" b="1" i="1">
                            <a:latin typeface="Cambria Math" panose="02040503050406030204" pitchFamily="18" charset="0"/>
                          </a:rPr>
                          <m:t>𝑻</m:t>
                        </m:r>
                      </m:den>
                    </m:f>
                  </m:oMath>
                </a14:m>
                <a:r>
                  <a:rPr lang="en-US" sz="2400" b="1" dirty="0"/>
                  <a:t>    rad/s</a:t>
                </a:r>
              </a:p>
            </p:txBody>
          </p:sp>
        </mc:Choice>
        <mc:Fallback xmlns="">
          <p:sp>
            <p:nvSpPr>
              <p:cNvPr id="4" name="TextBox 3"/>
              <p:cNvSpPr txBox="1">
                <a:spLocks noRot="1" noChangeAspect="1" noMove="1" noResize="1" noEditPoints="1" noAdjustHandles="1" noChangeArrowheads="1" noChangeShapeType="1" noTextEdit="1"/>
              </p:cNvSpPr>
              <p:nvPr/>
            </p:nvSpPr>
            <p:spPr>
              <a:xfrm>
                <a:off x="2632995" y="2355744"/>
                <a:ext cx="4726983" cy="3507050"/>
              </a:xfrm>
              <a:prstGeom prst="rect">
                <a:avLst/>
              </a:prstGeom>
              <a:blipFill>
                <a:blip r:embed="rId2"/>
                <a:stretch>
                  <a:fillRect l="-1931" t="-121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806841" y="2355744"/>
                <a:ext cx="5659464" cy="3583994"/>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b="1" dirty="0"/>
                  <a:t>Linear speed: 	</a:t>
                </a:r>
              </a:p>
              <a:p>
                <a:pPr lvl="1">
                  <a:spcAft>
                    <a:spcPts val="1200"/>
                  </a:spcAft>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𝒗</m:t>
                      </m:r>
                      <m:r>
                        <a:rPr lang="en-US" sz="2400" b="1" i="1">
                          <a:latin typeface="Cambria Math" panose="02040503050406030204" pitchFamily="18" charset="0"/>
                        </a:rPr>
                        <m:t>= </m:t>
                      </m:r>
                      <m:f>
                        <m:fPr>
                          <m:ctrlPr>
                            <a:rPr lang="en-US" sz="2400" b="1" i="1">
                              <a:latin typeface="Cambria Math" panose="02040503050406030204" pitchFamily="18" charset="0"/>
                            </a:rPr>
                          </m:ctrlPr>
                        </m:fPr>
                        <m:num>
                          <m:r>
                            <a:rPr lang="en-US" sz="2400" b="1" i="1">
                              <a:latin typeface="Cambria Math" panose="02040503050406030204" pitchFamily="18" charset="0"/>
                            </a:rPr>
                            <m:t>𝒅𝒊𝒔𝒕𝒂𝒏𝒄𝒆</m:t>
                          </m:r>
                          <m:r>
                            <a:rPr lang="en-US" sz="2400" b="1" i="1">
                              <a:latin typeface="Cambria Math" panose="02040503050406030204" pitchFamily="18" charset="0"/>
                            </a:rPr>
                            <m:t> </m:t>
                          </m:r>
                          <m:r>
                            <a:rPr lang="en-US" sz="2400" b="1" i="1">
                              <a:latin typeface="Cambria Math" panose="02040503050406030204" pitchFamily="18" charset="0"/>
                            </a:rPr>
                            <m:t>𝒕𝒓𝒂𝒗𝒆𝒍𝒍𝒆𝒅</m:t>
                          </m:r>
                        </m:num>
                        <m:den>
                          <m:r>
                            <a:rPr lang="en-US" sz="2400" b="1">
                              <a:latin typeface="Cambria Math" panose="02040503050406030204" pitchFamily="18" charset="0"/>
                            </a:rPr>
                            <m:t>𝚫</m:t>
                          </m:r>
                          <m:r>
                            <a:rPr lang="en-US" sz="2400" b="1" i="1">
                              <a:latin typeface="Cambria Math" panose="02040503050406030204" pitchFamily="18" charset="0"/>
                            </a:rPr>
                            <m:t>𝒕𝒊𝒎𝒆</m:t>
                          </m:r>
                        </m:den>
                      </m:f>
                    </m:oMath>
                  </m:oMathPara>
                </a14:m>
                <a:endParaRPr lang="en-US" sz="2400" b="1" dirty="0"/>
              </a:p>
              <a:p>
                <a:pPr>
                  <a:spcBef>
                    <a:spcPts val="600"/>
                  </a:spcBef>
                </a:pPr>
                <a:r>
                  <a:rPr lang="en-US" sz="2400" dirty="0"/>
                  <a:t>In a full rotation:	</a:t>
                </a:r>
                <a:endParaRPr lang="en-US" sz="2400" dirty="0">
                  <a:latin typeface="Cambria Math" panose="02040503050406030204" pitchFamily="18" charset="0"/>
                </a:endParaRPr>
              </a:p>
              <a:p>
                <a:pPr lvl="1">
                  <a:spcBef>
                    <a:spcPts val="600"/>
                  </a:spcBef>
                </a:pPr>
                <a14:m>
                  <m:oMath xmlns:m="http://schemas.openxmlformats.org/officeDocument/2006/math">
                    <m:r>
                      <m:rPr>
                        <m:sty m:val="p"/>
                      </m:rPr>
                      <a:rPr lang="en-US" sz="2400">
                        <a:latin typeface="Cambria Math" panose="02040503050406030204" pitchFamily="18" charset="0"/>
                      </a:rPr>
                      <m:t>distance</m:t>
                    </m:r>
                    <m:r>
                      <a:rPr lang="en-US" sz="2400" i="1">
                        <a:latin typeface="Cambria Math" panose="02040503050406030204" pitchFamily="18" charset="0"/>
                      </a:rPr>
                      <m:t>=</m:t>
                    </m:r>
                    <m:r>
                      <a:rPr lang="en-US" sz="2400" i="1">
                        <a:latin typeface="Cambria Math" panose="02040503050406030204" pitchFamily="18" charset="0"/>
                      </a:rPr>
                      <m:t>𝑐𝑖𝑟𝑐𝑢𝑚𝑓𝑒𝑟𝑒𝑛𝑐𝑒</m:t>
                    </m:r>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𝑟</m:t>
                    </m:r>
                  </m:oMath>
                </a14:m>
                <a:r>
                  <a:rPr lang="en-US" sz="2400" dirty="0"/>
                  <a:t>,</a:t>
                </a:r>
              </a:p>
              <a:p>
                <a:pPr lvl="1">
                  <a:spcBef>
                    <a:spcPts val="600"/>
                  </a:spcBef>
                  <a:spcAft>
                    <a:spcPts val="600"/>
                  </a:spcAft>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rPr>
                        <m:t>𝑇</m:t>
                      </m:r>
                    </m:oMath>
                  </m:oMathPara>
                </a14:m>
                <a:endParaRPr lang="en-US" sz="2400" dirty="0"/>
              </a:p>
              <a:p>
                <a:pPr>
                  <a:spcBef>
                    <a:spcPts val="600"/>
                  </a:spcBef>
                </a:pPr>
                <a:r>
                  <a:rPr lang="en-US" sz="2400" dirty="0"/>
                  <a:t>Therefore:	</a:t>
                </a:r>
                <a14:m>
                  <m:oMath xmlns:m="http://schemas.openxmlformats.org/officeDocument/2006/math">
                    <m:r>
                      <a:rPr lang="en-US" sz="2800" b="1" i="1">
                        <a:latin typeface="Cambria Math" panose="02040503050406030204" pitchFamily="18" charset="0"/>
                      </a:rPr>
                      <m:t>𝒗</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𝟐</m:t>
                        </m:r>
                        <m:r>
                          <a:rPr lang="en-US" sz="2800" b="1" i="1">
                            <a:latin typeface="Cambria Math" panose="02040503050406030204" pitchFamily="18" charset="0"/>
                          </a:rPr>
                          <m:t>𝝅</m:t>
                        </m:r>
                        <m:r>
                          <a:rPr lang="en-US" sz="2800" b="1" i="1">
                            <a:latin typeface="Cambria Math" panose="02040503050406030204" pitchFamily="18" charset="0"/>
                          </a:rPr>
                          <m:t>𝒓</m:t>
                        </m:r>
                      </m:num>
                      <m:den>
                        <m:r>
                          <a:rPr lang="en-US" sz="2800" b="1" i="1">
                            <a:latin typeface="Cambria Math" panose="02040503050406030204" pitchFamily="18" charset="0"/>
                          </a:rPr>
                          <m:t>𝑻</m:t>
                        </m:r>
                      </m:den>
                    </m:f>
                  </m:oMath>
                </a14:m>
                <a:r>
                  <a:rPr lang="en-US" sz="2400" b="1" dirty="0"/>
                  <a:t>    m/s</a:t>
                </a:r>
              </a:p>
            </p:txBody>
          </p:sp>
        </mc:Choice>
        <mc:Fallback xmlns="">
          <p:sp>
            <p:nvSpPr>
              <p:cNvPr id="7" name="TextBox 6"/>
              <p:cNvSpPr txBox="1">
                <a:spLocks noRot="1" noChangeAspect="1" noMove="1" noResize="1" noEditPoints="1" noAdjustHandles="1" noChangeArrowheads="1" noChangeShapeType="1" noTextEdit="1"/>
              </p:cNvSpPr>
              <p:nvPr/>
            </p:nvSpPr>
            <p:spPr>
              <a:xfrm>
                <a:off x="7806841" y="2355744"/>
                <a:ext cx="5659464" cy="3583994"/>
              </a:xfrm>
              <a:prstGeom prst="rect">
                <a:avLst/>
              </a:prstGeom>
              <a:blipFill>
                <a:blip r:embed="rId3"/>
                <a:stretch>
                  <a:fillRect l="-1613" t="-1186"/>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839276" y="6415981"/>
                <a:ext cx="7935133" cy="737189"/>
              </a:xfrm>
              <a:prstGeom prst="rect">
                <a:avLst/>
              </a:prstGeom>
              <a:solidFill>
                <a:schemeClr val="bg1">
                  <a:lumMod val="75000"/>
                </a:schemeClr>
              </a:solidFill>
              <a:ln>
                <a:solidFill>
                  <a:schemeClr val="tx1"/>
                </a:solidFill>
              </a:ln>
            </p:spPr>
            <p:txBody>
              <a:bodyPr wrap="square" rtlCol="0">
                <a:spAutoFit/>
              </a:bodyPr>
              <a:lstStyle/>
              <a:p>
                <a:r>
                  <a:rPr lang="en-US" sz="2800" dirty="0"/>
                  <a:t>Relating </a:t>
                </a:r>
                <a14:m>
                  <m:oMath xmlns:m="http://schemas.openxmlformats.org/officeDocument/2006/math">
                    <m:r>
                      <a:rPr lang="en-US" sz="2800" i="1">
                        <a:latin typeface="Cambria Math" panose="02040503050406030204" pitchFamily="18" charset="0"/>
                      </a:rPr>
                      <m:t>𝑣</m:t>
                    </m:r>
                  </m:oMath>
                </a14:m>
                <a:r>
                  <a:rPr lang="en-US" sz="2800" dirty="0"/>
                  <a:t> and </a:t>
                </a:r>
                <a14:m>
                  <m:oMath xmlns:m="http://schemas.openxmlformats.org/officeDocument/2006/math">
                    <m:r>
                      <a:rPr lang="en-US" sz="2800" i="1">
                        <a:latin typeface="Cambria Math" panose="02040503050406030204" pitchFamily="18" charset="0"/>
                      </a:rPr>
                      <m:t>𝜔</m:t>
                    </m:r>
                  </m:oMath>
                </a14:m>
                <a:r>
                  <a:rPr lang="en-US" sz="2800" dirty="0"/>
                  <a:t>:   </a:t>
                </a:r>
                <a14:m>
                  <m:oMath xmlns:m="http://schemas.openxmlformats.org/officeDocument/2006/math">
                    <m:r>
                      <a:rPr lang="en-US" sz="2800" i="1">
                        <a:latin typeface="Cambria Math" panose="02040503050406030204" pitchFamily="18" charset="0"/>
                      </a:rPr>
                      <m:t>𝑣</m:t>
                    </m:r>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2</m:t>
                        </m:r>
                        <m:r>
                          <a:rPr lang="en-US" sz="2800" i="1">
                            <a:latin typeface="Cambria Math" panose="02040503050406030204" pitchFamily="18" charset="0"/>
                          </a:rPr>
                          <m:t>𝜋</m:t>
                        </m:r>
                        <m:r>
                          <a:rPr lang="en-US" sz="2800" i="1">
                            <a:latin typeface="Cambria Math" panose="02040503050406030204" pitchFamily="18" charset="0"/>
                          </a:rPr>
                          <m:t>𝑟</m:t>
                        </m:r>
                      </m:num>
                      <m:den>
                        <m:r>
                          <a:rPr lang="en-US" sz="2800" i="1">
                            <a:latin typeface="Cambria Math" panose="02040503050406030204" pitchFamily="18" charset="0"/>
                          </a:rPr>
                          <m:t>𝑇</m:t>
                        </m:r>
                      </m:den>
                    </m:f>
                    <m:r>
                      <a:rPr lang="en-US" sz="2800" i="1">
                        <a:latin typeface="Cambria Math" panose="02040503050406030204" pitchFamily="18" charset="0"/>
                      </a:rPr>
                      <m:t>=</m:t>
                    </m:r>
                    <m:d>
                      <m:dPr>
                        <m:ctrlPr>
                          <a:rPr lang="en-US" sz="2800" i="1">
                            <a:latin typeface="Cambria Math" panose="02040503050406030204" pitchFamily="18" charset="0"/>
                          </a:rPr>
                        </m:ctrlPr>
                      </m:dPr>
                      <m:e>
                        <m:f>
                          <m:fPr>
                            <m:ctrlPr>
                              <a:rPr lang="en-US" sz="2800" i="1">
                                <a:latin typeface="Cambria Math" panose="02040503050406030204" pitchFamily="18" charset="0"/>
                              </a:rPr>
                            </m:ctrlPr>
                          </m:fPr>
                          <m:num>
                            <m:r>
                              <a:rPr lang="en-US" sz="2800" i="1">
                                <a:latin typeface="Cambria Math" panose="02040503050406030204" pitchFamily="18" charset="0"/>
                              </a:rPr>
                              <m:t>2</m:t>
                            </m:r>
                            <m:r>
                              <a:rPr lang="en-US" sz="2800" i="1">
                                <a:latin typeface="Cambria Math" panose="02040503050406030204" pitchFamily="18" charset="0"/>
                              </a:rPr>
                              <m:t>𝜋</m:t>
                            </m:r>
                          </m:num>
                          <m:den>
                            <m:r>
                              <a:rPr lang="en-US" sz="2800" i="1">
                                <a:latin typeface="Cambria Math" panose="02040503050406030204" pitchFamily="18" charset="0"/>
                              </a:rPr>
                              <m:t>𝑇</m:t>
                            </m:r>
                          </m:den>
                        </m:f>
                      </m:e>
                    </m:d>
                    <m:r>
                      <a:rPr lang="en-US" sz="2800" i="1">
                        <a:latin typeface="Cambria Math" panose="02040503050406030204" pitchFamily="18" charset="0"/>
                      </a:rPr>
                      <m:t>𝑟</m:t>
                    </m:r>
                  </m:oMath>
                </a14:m>
                <a:r>
                  <a:rPr lang="en-US" sz="2800" dirty="0"/>
                  <a:t>	  </a:t>
                </a:r>
                <a14:m>
                  <m:oMath xmlns:m="http://schemas.openxmlformats.org/officeDocument/2006/math">
                    <m:r>
                      <a:rPr lang="en-US" sz="2800" i="1">
                        <a:latin typeface="Cambria Math" panose="02040503050406030204" pitchFamily="18" charset="0"/>
                      </a:rPr>
                      <m:t>⇒</m:t>
                    </m:r>
                  </m:oMath>
                </a14:m>
                <a:r>
                  <a:rPr lang="en-US" sz="2800" dirty="0"/>
                  <a:t>	</a:t>
                </a:r>
                <a14:m>
                  <m:oMath xmlns:m="http://schemas.openxmlformats.org/officeDocument/2006/math">
                    <m:r>
                      <a:rPr lang="en-US" sz="2800" b="1" i="1">
                        <a:latin typeface="Cambria Math" panose="02040503050406030204" pitchFamily="18" charset="0"/>
                      </a:rPr>
                      <m:t>𝒗</m:t>
                    </m:r>
                    <m:r>
                      <a:rPr lang="en-US" sz="2800" b="1" i="1">
                        <a:latin typeface="Cambria Math" panose="02040503050406030204" pitchFamily="18" charset="0"/>
                      </a:rPr>
                      <m:t>=</m:t>
                    </m:r>
                    <m:r>
                      <a:rPr lang="en-US" sz="2800" b="1" i="1">
                        <a:latin typeface="Cambria Math" panose="02040503050406030204" pitchFamily="18" charset="0"/>
                      </a:rPr>
                      <m:t>𝝎</m:t>
                    </m:r>
                    <m:r>
                      <a:rPr lang="en-US" sz="2800" b="1" i="1">
                        <a:latin typeface="Cambria Math" panose="02040503050406030204" pitchFamily="18" charset="0"/>
                      </a:rPr>
                      <m:t>𝒓</m:t>
                    </m:r>
                  </m:oMath>
                </a14:m>
                <a:endParaRPr lang="en-US" sz="28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3839276" y="6415981"/>
                <a:ext cx="7935133" cy="737189"/>
              </a:xfrm>
              <a:prstGeom prst="rect">
                <a:avLst/>
              </a:prstGeom>
              <a:blipFill>
                <a:blip r:embed="rId4"/>
                <a:stretch>
                  <a:fillRect l="-1535" b="-8130"/>
                </a:stretch>
              </a:blipFill>
              <a:ln>
                <a:solidFill>
                  <a:schemeClr val="tx1"/>
                </a:solidFill>
              </a:ln>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33</a:t>
            </a:fld>
            <a:endParaRPr lang="en-US"/>
          </a:p>
        </p:txBody>
      </p:sp>
    </p:spTree>
    <p:extLst>
      <p:ext uri="{BB962C8B-B14F-4D97-AF65-F5344CB8AC3E}">
        <p14:creationId xmlns:p14="http://schemas.microsoft.com/office/powerpoint/2010/main" val="10010746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10965063"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Uniform Angular Velocity:</a:t>
                </a:r>
              </a:p>
              <a:p>
                <a:r>
                  <a:rPr lang="en-US" sz="2800" dirty="0">
                    <a:latin typeface="Times New Roman" panose="02020603050405020304" pitchFamily="18" charset="0"/>
                    <a:cs typeface="Times New Roman" panose="02020603050405020304" pitchFamily="18" charset="0"/>
                  </a:rPr>
                  <a:t>Let us look only at the </a:t>
                </a:r>
                <a:r>
                  <a:rPr lang="en-US" sz="2800" b="1" dirty="0">
                    <a:latin typeface="Times New Roman" panose="02020603050405020304" pitchFamily="18" charset="0"/>
                    <a:cs typeface="Times New Roman" panose="02020603050405020304" pitchFamily="18" charset="0"/>
                  </a:rPr>
                  <a:t>x-coordinate </a:t>
                </a:r>
                <a14:m>
                  <m:oMath xmlns:m="http://schemas.openxmlformats.org/officeDocument/2006/math">
                    <m:r>
                      <a:rPr lang="en-US" sz="2800" i="1">
                        <a:latin typeface="Cambria Math" panose="02040503050406030204" pitchFamily="18" charset="0"/>
                        <a:cs typeface="Times New Roman" panose="02020603050405020304" pitchFamily="18" charset="0"/>
                      </a:rPr>
                      <m:t>(</m:t>
                    </m:r>
                    <m:r>
                      <a:rPr lang="en-US" sz="2800" i="1">
                        <a:latin typeface="Cambria Math" panose="02040503050406030204" pitchFamily="18" charset="0"/>
                        <a:cs typeface="Times New Roman" panose="02020603050405020304" pitchFamily="18" charset="0"/>
                      </a:rPr>
                      <m:t>𝑥</m:t>
                    </m:r>
                    <m:r>
                      <a:rPr lang="en-US" sz="2800" i="1">
                        <a:latin typeface="Cambria Math" panose="02040503050406030204" pitchFamily="18" charset="0"/>
                        <a:cs typeface="Times New Roman" panose="02020603050405020304" pitchFamily="18" charset="0"/>
                      </a:rPr>
                      <m:t>=</m:t>
                    </m:r>
                    <m:r>
                      <a:rPr lang="en-US" sz="2800" i="1">
                        <a:latin typeface="Cambria Math" panose="02040503050406030204" pitchFamily="18" charset="0"/>
                        <a:cs typeface="Times New Roman" panose="02020603050405020304" pitchFamily="18" charset="0"/>
                      </a:rPr>
                      <m:t>𝑟</m:t>
                    </m:r>
                    <m:func>
                      <m:funcPr>
                        <m:ctrlPr>
                          <a:rPr lang="en-US" sz="2800" i="1">
                            <a:latin typeface="Cambria Math" panose="02040503050406030204" pitchFamily="18" charset="0"/>
                            <a:cs typeface="Times New Roman" panose="02020603050405020304" pitchFamily="18" charset="0"/>
                          </a:rPr>
                        </m:ctrlPr>
                      </m:funcPr>
                      <m:fName>
                        <m:r>
                          <m:rPr>
                            <m:sty m:val="p"/>
                          </m:rPr>
                          <a:rPr lang="en-US" sz="2800">
                            <a:latin typeface="Cambria Math" panose="02040503050406030204" pitchFamily="18" charset="0"/>
                            <a:cs typeface="Times New Roman" panose="02020603050405020304" pitchFamily="18" charset="0"/>
                          </a:rPr>
                          <m:t>cos</m:t>
                        </m:r>
                      </m:fName>
                      <m:e>
                        <m:r>
                          <a:rPr lang="en-US" sz="2800" i="1">
                            <a:latin typeface="Cambria Math" panose="02040503050406030204" pitchFamily="18" charset="0"/>
                            <a:cs typeface="Times New Roman" panose="02020603050405020304" pitchFamily="18" charset="0"/>
                          </a:rPr>
                          <m:t>𝜃</m:t>
                        </m:r>
                        <m:r>
                          <a:rPr lang="en-US" sz="2800" i="1">
                            <a:latin typeface="Cambria Math" panose="02040503050406030204" pitchFamily="18" charset="0"/>
                            <a:cs typeface="Times New Roman" panose="02020603050405020304" pitchFamily="18" charset="0"/>
                          </a:rPr>
                          <m:t>)</m:t>
                        </m:r>
                      </m:e>
                    </m:func>
                  </m:oMath>
                </a14:m>
                <a:r>
                  <a:rPr lang="en-US" sz="2800" dirty="0">
                    <a:latin typeface="Times New Roman" panose="02020603050405020304" pitchFamily="18" charset="0"/>
                    <a:cs typeface="Times New Roman" panose="02020603050405020304" pitchFamily="18" charset="0"/>
                  </a:rPr>
                  <a:t> of the rotating object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10965063" cy="1107996"/>
              </a:xfrm>
              <a:prstGeom prst="rect">
                <a:avLst/>
              </a:prstGeom>
              <a:blipFill>
                <a:blip r:embed="rId3"/>
                <a:stretch>
                  <a:fillRect l="-1112" t="-5495" b="-14286"/>
                </a:stretch>
              </a:blipFill>
            </p:spPr>
            <p:txBody>
              <a:bodyPr/>
              <a:lstStyle/>
              <a:p>
                <a:r>
                  <a:rPr lang="en-US">
                    <a:noFill/>
                  </a:rPr>
                  <a:t> </a:t>
                </a:r>
              </a:p>
            </p:txBody>
          </p:sp>
        </mc:Fallback>
      </mc:AlternateContent>
      <p:grpSp>
        <p:nvGrpSpPr>
          <p:cNvPr id="1029" name="Group 1028"/>
          <p:cNvGrpSpPr/>
          <p:nvPr/>
        </p:nvGrpSpPr>
        <p:grpSpPr>
          <a:xfrm>
            <a:off x="2224761" y="2467207"/>
            <a:ext cx="2438873" cy="2407861"/>
            <a:chOff x="6465996" y="2367449"/>
            <a:chExt cx="1887590" cy="1863588"/>
          </a:xfrm>
        </p:grpSpPr>
        <p:grpSp>
          <p:nvGrpSpPr>
            <p:cNvPr id="1027" name="Group 1026"/>
            <p:cNvGrpSpPr/>
            <p:nvPr/>
          </p:nvGrpSpPr>
          <p:grpSpPr>
            <a:xfrm>
              <a:off x="6860480" y="2660070"/>
              <a:ext cx="1493106" cy="1570967"/>
              <a:chOff x="6860480" y="2660070"/>
              <a:chExt cx="1493106" cy="1570967"/>
            </a:xfrm>
          </p:grpSpPr>
          <p:grpSp>
            <p:nvGrpSpPr>
              <p:cNvPr id="1026" name="Group 1025"/>
              <p:cNvGrpSpPr/>
              <p:nvPr/>
            </p:nvGrpSpPr>
            <p:grpSpPr>
              <a:xfrm>
                <a:off x="6860480" y="2660070"/>
                <a:ext cx="1493106" cy="1570967"/>
                <a:chOff x="6860480" y="2660070"/>
                <a:chExt cx="1493106" cy="1570967"/>
              </a:xfrm>
            </p:grpSpPr>
            <p:grpSp>
              <p:nvGrpSpPr>
                <p:cNvPr id="1024" name="Group 1023"/>
                <p:cNvGrpSpPr/>
                <p:nvPr/>
              </p:nvGrpSpPr>
              <p:grpSpPr>
                <a:xfrm>
                  <a:off x="6860480" y="2660070"/>
                  <a:ext cx="1493106" cy="1570967"/>
                  <a:chOff x="6860480" y="2660070"/>
                  <a:chExt cx="1493106" cy="1570967"/>
                </a:xfrm>
              </p:grpSpPr>
              <p:cxnSp>
                <p:nvCxnSpPr>
                  <p:cNvPr id="28" name="Straight Connector 2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5" name="Oval 102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Oval 36"/>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9" name="TextBox 38"/>
                <p:cNvSpPr txBox="1"/>
                <p:nvPr/>
              </p:nvSpPr>
              <p:spPr>
                <a:xfrm>
                  <a:off x="6465996" y="2367449"/>
                  <a:ext cx="1883963" cy="2620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=0: </m:t>
                        </m:r>
                        <m:r>
                          <a:rPr lang="en-US" sz="1600" i="1">
                            <a:latin typeface="Cambria Math" panose="02040503050406030204" pitchFamily="18" charset="0"/>
                          </a:rPr>
                          <m:t>𝜃</m:t>
                        </m:r>
                        <m:r>
                          <a:rPr lang="en-US" sz="1600" i="1">
                            <a:latin typeface="Cambria Math" panose="02040503050406030204" pitchFamily="18" charset="0"/>
                          </a:rPr>
                          <m:t>=0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39" name="TextBox 38"/>
                <p:cNvSpPr txBox="1">
                  <a:spLocks noRot="1" noChangeAspect="1" noMove="1" noResize="1" noEditPoints="1" noAdjustHandles="1" noChangeArrowheads="1" noChangeShapeType="1" noTextEdit="1"/>
                </p:cNvSpPr>
                <p:nvPr/>
              </p:nvSpPr>
              <p:spPr>
                <a:xfrm>
                  <a:off x="6465996" y="2367449"/>
                  <a:ext cx="1883963" cy="262027"/>
                </a:xfrm>
                <a:prstGeom prst="rect">
                  <a:avLst/>
                </a:prstGeom>
                <a:blipFill>
                  <a:blip r:embed="rId4"/>
                  <a:stretch>
                    <a:fillRect/>
                  </a:stretch>
                </a:blipFill>
              </p:spPr>
              <p:txBody>
                <a:bodyPr/>
                <a:lstStyle/>
                <a:p>
                  <a:r>
                    <a:rPr lang="en-US">
                      <a:noFill/>
                    </a:rPr>
                    <a:t> </a:t>
                  </a:r>
                </a:p>
              </p:txBody>
            </p:sp>
          </mc:Fallback>
        </mc:AlternateContent>
      </p:grpSp>
      <p:grpSp>
        <p:nvGrpSpPr>
          <p:cNvPr id="29" name="Group 28"/>
          <p:cNvGrpSpPr/>
          <p:nvPr/>
        </p:nvGrpSpPr>
        <p:grpSpPr>
          <a:xfrm>
            <a:off x="5070123" y="2345193"/>
            <a:ext cx="2701404" cy="2520084"/>
            <a:chOff x="3599503" y="1430793"/>
            <a:chExt cx="2701404" cy="2520084"/>
          </a:xfrm>
        </p:grpSpPr>
        <p:grpSp>
          <p:nvGrpSpPr>
            <p:cNvPr id="27" name="Group 26"/>
            <p:cNvGrpSpPr/>
            <p:nvPr/>
          </p:nvGrpSpPr>
          <p:grpSpPr>
            <a:xfrm>
              <a:off x="3599503" y="1430793"/>
              <a:ext cx="2701404" cy="2520084"/>
              <a:chOff x="3645997" y="1430793"/>
              <a:chExt cx="2701404" cy="2520084"/>
            </a:xfrm>
          </p:grpSpPr>
          <mc:AlternateContent xmlns:mc="http://schemas.openxmlformats.org/markup-compatibility/2006" xmlns:a14="http://schemas.microsoft.com/office/drawing/2010/main">
            <mc:Choice Requires="a14">
              <p:sp>
                <p:nvSpPr>
                  <p:cNvPr id="73" name="TextBox 72"/>
                  <p:cNvSpPr txBox="1"/>
                  <p:nvPr/>
                </p:nvSpPr>
                <p:spPr>
                  <a:xfrm>
                    <a:off x="5019272" y="264873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45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73" name="TextBox 72"/>
                  <p:cNvSpPr txBox="1">
                    <a:spLocks noRot="1" noChangeAspect="1" noMove="1" noResize="1" noEditPoints="1" noAdjustHandles="1" noChangeArrowheads="1" noChangeShapeType="1" noTextEdit="1"/>
                  </p:cNvSpPr>
                  <p:nvPr/>
                </p:nvSpPr>
                <p:spPr>
                  <a:xfrm>
                    <a:off x="5019272" y="2648735"/>
                    <a:ext cx="747010" cy="338554"/>
                  </a:xfrm>
                  <a:prstGeom prst="rect">
                    <a:avLst/>
                  </a:prstGeom>
                  <a:blipFill>
                    <a:blip r:embed="rId5"/>
                    <a:stretch>
                      <a:fillRect/>
                    </a:stretch>
                  </a:blipFill>
                </p:spPr>
                <p:txBody>
                  <a:bodyPr/>
                  <a:lstStyle/>
                  <a:p>
                    <a:r>
                      <a:rPr lang="en-US">
                        <a:noFill/>
                      </a:rPr>
                      <a:t> </a:t>
                    </a:r>
                  </a:p>
                </p:txBody>
              </p:sp>
            </mc:Fallback>
          </mc:AlternateContent>
          <p:grpSp>
            <p:nvGrpSpPr>
              <p:cNvPr id="69" name="Group 68"/>
              <p:cNvGrpSpPr/>
              <p:nvPr/>
            </p:nvGrpSpPr>
            <p:grpSpPr>
              <a:xfrm>
                <a:off x="3645997" y="1430793"/>
                <a:ext cx="2701404" cy="2520084"/>
                <a:chOff x="6531785" y="2256866"/>
                <a:chExt cx="2116205" cy="1974171"/>
              </a:xfrm>
            </p:grpSpPr>
            <p:grpSp>
              <p:nvGrpSpPr>
                <p:cNvPr id="71" name="Group 70"/>
                <p:cNvGrpSpPr/>
                <p:nvPr/>
              </p:nvGrpSpPr>
              <p:grpSpPr>
                <a:xfrm>
                  <a:off x="6860480" y="2660070"/>
                  <a:ext cx="1493106" cy="1570967"/>
                  <a:chOff x="6860480" y="2660070"/>
                  <a:chExt cx="1493106" cy="1570967"/>
                </a:xfrm>
              </p:grpSpPr>
              <p:grpSp>
                <p:nvGrpSpPr>
                  <p:cNvPr id="74" name="Group 73"/>
                  <p:cNvGrpSpPr/>
                  <p:nvPr/>
                </p:nvGrpSpPr>
                <p:grpSpPr>
                  <a:xfrm>
                    <a:off x="6860480" y="2660070"/>
                    <a:ext cx="1493106" cy="1570967"/>
                    <a:chOff x="6860480" y="2660070"/>
                    <a:chExt cx="1493106" cy="1570967"/>
                  </a:xfrm>
                </p:grpSpPr>
                <p:grpSp>
                  <p:nvGrpSpPr>
                    <p:cNvPr id="78" name="Group 77"/>
                    <p:cNvGrpSpPr/>
                    <p:nvPr/>
                  </p:nvGrpSpPr>
                  <p:grpSpPr>
                    <a:xfrm>
                      <a:off x="6860480" y="2660070"/>
                      <a:ext cx="1493106" cy="1570967"/>
                      <a:chOff x="6860480" y="2660070"/>
                      <a:chExt cx="1493106" cy="1570967"/>
                    </a:xfrm>
                  </p:grpSpPr>
                  <p:cxnSp>
                    <p:nvCxnSpPr>
                      <p:cNvPr id="80" name="Straight Connector 7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79" name="Oval 78"/>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Oval 76"/>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72" name="TextBox 71"/>
                    <p:cNvSpPr txBox="1"/>
                    <p:nvPr/>
                  </p:nvSpPr>
                  <p:spPr>
                    <a:xfrm>
                      <a:off x="6531785" y="2256866"/>
                      <a:ext cx="2116205"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=45°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72" name="TextBox 71"/>
                    <p:cNvSpPr txBox="1">
                      <a:spLocks noRot="1" noChangeAspect="1" noMove="1" noResize="1" noEditPoints="1" noAdjustHandles="1" noChangeArrowheads="1" noChangeShapeType="1" noTextEdit="1"/>
                    </p:cNvSpPr>
                    <p:nvPr/>
                  </p:nvSpPr>
                  <p:spPr>
                    <a:xfrm>
                      <a:off x="6531785" y="2256866"/>
                      <a:ext cx="2116205" cy="433486"/>
                    </a:xfrm>
                    <a:prstGeom prst="rect">
                      <a:avLst/>
                    </a:prstGeom>
                    <a:blipFill>
                      <a:blip r:embed="rId6"/>
                      <a:stretch>
                        <a:fillRect/>
                      </a:stretch>
                    </a:blipFill>
                  </p:spPr>
                  <p:txBody>
                    <a:bodyPr/>
                    <a:lstStyle/>
                    <a:p>
                      <a:r>
                        <a:rPr lang="en-US">
                          <a:noFill/>
                        </a:rPr>
                        <a:t> </a:t>
                      </a:r>
                    </a:p>
                  </p:txBody>
                </p:sp>
              </mc:Fallback>
            </mc:AlternateContent>
          </p:grpSp>
        </p:grpSp>
        <p:cxnSp>
          <p:nvCxnSpPr>
            <p:cNvPr id="3" name="Straight Connector 2"/>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grpSp>
        <p:nvGrpSpPr>
          <p:cNvPr id="34" name="Group 33"/>
          <p:cNvGrpSpPr/>
          <p:nvPr/>
        </p:nvGrpSpPr>
        <p:grpSpPr>
          <a:xfrm>
            <a:off x="7893324" y="2357862"/>
            <a:ext cx="2767794" cy="2504586"/>
            <a:chOff x="6484696" y="1443462"/>
            <a:chExt cx="2767794" cy="2504586"/>
          </a:xfrm>
        </p:grpSpPr>
        <p:grpSp>
          <p:nvGrpSpPr>
            <p:cNvPr id="41" name="Group 40"/>
            <p:cNvGrpSpPr/>
            <p:nvPr/>
          </p:nvGrpSpPr>
          <p:grpSpPr>
            <a:xfrm>
              <a:off x="6484696" y="1443462"/>
              <a:ext cx="2767794" cy="2504586"/>
              <a:chOff x="6507503" y="2269007"/>
              <a:chExt cx="2168213" cy="1962030"/>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507503" y="2269007"/>
                    <a:ext cx="2168213" cy="432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=90°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43" name="TextBox 42"/>
                  <p:cNvSpPr txBox="1">
                    <a:spLocks noRot="1" noChangeAspect="1" noMove="1" noResize="1" noEditPoints="1" noAdjustHandles="1" noChangeArrowheads="1" noChangeShapeType="1" noTextEdit="1"/>
                  </p:cNvSpPr>
                  <p:nvPr/>
                </p:nvSpPr>
                <p:spPr>
                  <a:xfrm>
                    <a:off x="6507503" y="2269007"/>
                    <a:ext cx="2168213" cy="432230"/>
                  </a:xfrm>
                  <a:prstGeom prst="rect">
                    <a:avLst/>
                  </a:prstGeom>
                  <a:blipFill>
                    <a:blip r:embed="rId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2" name="TextBox 81"/>
                <p:cNvSpPr txBox="1"/>
                <p:nvPr/>
              </p:nvSpPr>
              <p:spPr>
                <a:xfrm>
                  <a:off x="7775387" y="264615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90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2" name="TextBox 81"/>
                <p:cNvSpPr txBox="1">
                  <a:spLocks noRot="1" noChangeAspect="1" noMove="1" noResize="1" noEditPoints="1" noAdjustHandles="1" noChangeArrowheads="1" noChangeShapeType="1" noTextEdit="1"/>
                </p:cNvSpPr>
                <p:nvPr/>
              </p:nvSpPr>
              <p:spPr>
                <a:xfrm>
                  <a:off x="7775387" y="2646155"/>
                  <a:ext cx="747010" cy="338554"/>
                </a:xfrm>
                <a:prstGeom prst="rect">
                  <a:avLst/>
                </a:prstGeom>
                <a:blipFill>
                  <a:blip r:embed="rId8"/>
                  <a:stretch>
                    <a:fillRect/>
                  </a:stretch>
                </a:blipFill>
              </p:spPr>
              <p:txBody>
                <a:bodyPr/>
                <a:lstStyle/>
                <a:p>
                  <a:r>
                    <a:rPr lang="en-US">
                      <a:noFill/>
                    </a:rPr>
                    <a:t> </a:t>
                  </a:r>
                </a:p>
              </p:txBody>
            </p:sp>
          </mc:Fallback>
        </mc:AlternateContent>
      </p:grpSp>
      <p:grpSp>
        <p:nvGrpSpPr>
          <p:cNvPr id="33" name="Group 32"/>
          <p:cNvGrpSpPr/>
          <p:nvPr/>
        </p:nvGrpSpPr>
        <p:grpSpPr>
          <a:xfrm>
            <a:off x="10695003" y="2307008"/>
            <a:ext cx="3121501" cy="2520084"/>
            <a:chOff x="3409690" y="4061299"/>
            <a:chExt cx="3121501" cy="2520084"/>
          </a:xfrm>
        </p:grpSpPr>
        <p:grpSp>
          <p:nvGrpSpPr>
            <p:cNvPr id="32" name="Group 31"/>
            <p:cNvGrpSpPr/>
            <p:nvPr/>
          </p:nvGrpSpPr>
          <p:grpSpPr>
            <a:xfrm>
              <a:off x="3409690" y="4061299"/>
              <a:ext cx="3121501" cy="2520084"/>
              <a:chOff x="3409690" y="4061299"/>
              <a:chExt cx="3121501" cy="2520084"/>
            </a:xfrm>
          </p:grpSpPr>
          <p:grpSp>
            <p:nvGrpSpPr>
              <p:cNvPr id="94" name="Group 93"/>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95" name="TextBox 94"/>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135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95" name="TextBox 94"/>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9"/>
                      <a:stretch>
                        <a:fillRect/>
                      </a:stretch>
                    </a:blipFill>
                  </p:spPr>
                  <p:txBody>
                    <a:bodyPr/>
                    <a:lstStyle/>
                    <a:p>
                      <a:r>
                        <a:rPr lang="en-US">
                          <a:noFill/>
                        </a:rPr>
                        <a:t> </a:t>
                      </a:r>
                    </a:p>
                  </p:txBody>
                </p:sp>
              </mc:Fallback>
            </mc:AlternateContent>
            <p:grpSp>
              <p:nvGrpSpPr>
                <p:cNvPr id="96" name="Group 95"/>
                <p:cNvGrpSpPr/>
                <p:nvPr/>
              </p:nvGrpSpPr>
              <p:grpSpPr>
                <a:xfrm>
                  <a:off x="3411712" y="1430793"/>
                  <a:ext cx="3121501" cy="2520084"/>
                  <a:chOff x="6348252" y="2256866"/>
                  <a:chExt cx="2445297" cy="1974171"/>
                </a:xfrm>
              </p:grpSpPr>
              <p:grpSp>
                <p:nvGrpSpPr>
                  <p:cNvPr id="97" name="Group 96"/>
                  <p:cNvGrpSpPr/>
                  <p:nvPr/>
                </p:nvGrpSpPr>
                <p:grpSpPr>
                  <a:xfrm>
                    <a:off x="6860480" y="2660070"/>
                    <a:ext cx="1493106" cy="1570967"/>
                    <a:chOff x="6860480" y="2660070"/>
                    <a:chExt cx="1493106" cy="1570967"/>
                  </a:xfrm>
                </p:grpSpPr>
                <p:sp>
                  <p:nvSpPr>
                    <p:cNvPr id="100" name="Oval 99"/>
                    <p:cNvSpPr>
                      <a:spLocks noChangeAspect="1"/>
                    </p:cNvSpPr>
                    <p:nvPr/>
                  </p:nvSpPr>
                  <p:spPr>
                    <a:xfrm flipV="1">
                      <a:off x="7181591"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9" name="Group 98"/>
                    <p:cNvGrpSpPr/>
                    <p:nvPr/>
                  </p:nvGrpSpPr>
                  <p:grpSpPr>
                    <a:xfrm>
                      <a:off x="6860480" y="2660070"/>
                      <a:ext cx="1493106" cy="1570967"/>
                      <a:chOff x="6860480" y="2660070"/>
                      <a:chExt cx="1493106" cy="1570967"/>
                    </a:xfrm>
                  </p:grpSpPr>
                  <p:grpSp>
                    <p:nvGrpSpPr>
                      <p:cNvPr id="101" name="Group 100"/>
                      <p:cNvGrpSpPr/>
                      <p:nvPr/>
                    </p:nvGrpSpPr>
                    <p:grpSpPr>
                      <a:xfrm>
                        <a:off x="6860480" y="2660070"/>
                        <a:ext cx="1493106" cy="1570967"/>
                        <a:chOff x="6860480" y="2660070"/>
                        <a:chExt cx="1493106" cy="1570967"/>
                      </a:xfrm>
                    </p:grpSpPr>
                    <p:cxnSp>
                      <p:nvCxnSpPr>
                        <p:cNvPr id="103" name="Straight Connector 102"/>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 name="Oval 101"/>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98" name="TextBox 97"/>
                      <p:cNvSpPr txBox="1"/>
                      <p:nvPr/>
                    </p:nvSpPr>
                    <p:spPr>
                      <a:xfrm>
                        <a:off x="6348252" y="2256866"/>
                        <a:ext cx="2445297" cy="4347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=135°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98" name="TextBox 97"/>
                      <p:cNvSpPr txBox="1">
                        <a:spLocks noRot="1" noChangeAspect="1" noMove="1" noResize="1" noEditPoints="1" noAdjustHandles="1" noChangeArrowheads="1" noChangeShapeType="1" noTextEdit="1"/>
                      </p:cNvSpPr>
                      <p:nvPr/>
                    </p:nvSpPr>
                    <p:spPr>
                      <a:xfrm>
                        <a:off x="6348252" y="2256866"/>
                        <a:ext cx="2445297" cy="434742"/>
                      </a:xfrm>
                      <a:prstGeom prst="rect">
                        <a:avLst/>
                      </a:prstGeom>
                      <a:blipFill>
                        <a:blip r:embed="rId10"/>
                        <a:stretch>
                          <a:fillRect/>
                        </a:stretch>
                      </a:blipFill>
                    </p:spPr>
                    <p:txBody>
                      <a:bodyPr/>
                      <a:lstStyle/>
                      <a:p>
                        <a:r>
                          <a:rPr lang="en-US">
                            <a:noFill/>
                          </a:rPr>
                          <a:t> </a:t>
                        </a:r>
                      </a:p>
                    </p:txBody>
                  </p:sp>
                </mc:Fallback>
              </mc:AlternateContent>
            </p:grpSp>
          </p:grpSp>
          <p:cxnSp>
            <p:nvCxnSpPr>
              <p:cNvPr id="105" name="Straight Connector 104"/>
              <p:cNvCxnSpPr>
                <a:endCxn id="100" idx="7"/>
              </p:cNvCxnSpPr>
              <p:nvPr/>
            </p:nvCxnSpPr>
            <p:spPr>
              <a:xfrm flipH="1" flipV="1">
                <a:off x="4686248" y="5148204"/>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08" name="Arc 10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0" name="Group 39"/>
          <p:cNvGrpSpPr/>
          <p:nvPr/>
        </p:nvGrpSpPr>
        <p:grpSpPr>
          <a:xfrm>
            <a:off x="1967089" y="5002354"/>
            <a:ext cx="2774968" cy="2543182"/>
            <a:chOff x="341489" y="3994966"/>
            <a:chExt cx="2774968" cy="2543182"/>
          </a:xfrm>
        </p:grpSpPr>
        <mc:AlternateContent xmlns:mc="http://schemas.openxmlformats.org/markup-compatibility/2006" xmlns:a14="http://schemas.microsoft.com/office/drawing/2010/main">
          <mc:Choice Requires="a14">
            <p:sp>
              <p:nvSpPr>
                <p:cNvPr id="83" name="TextBox 82"/>
                <p:cNvSpPr txBox="1"/>
                <p:nvPr/>
              </p:nvSpPr>
              <p:spPr>
                <a:xfrm>
                  <a:off x="1719773" y="4956868"/>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180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3" name="TextBox 82"/>
                <p:cNvSpPr txBox="1">
                  <a:spLocks noRot="1" noChangeAspect="1" noMove="1" noResize="1" noEditPoints="1" noAdjustHandles="1" noChangeArrowheads="1" noChangeShapeType="1" noTextEdit="1"/>
                </p:cNvSpPr>
                <p:nvPr/>
              </p:nvSpPr>
              <p:spPr>
                <a:xfrm>
                  <a:off x="1719773" y="4956868"/>
                  <a:ext cx="747010" cy="338554"/>
                </a:xfrm>
                <a:prstGeom prst="rect">
                  <a:avLst/>
                </a:prstGeom>
                <a:blipFill>
                  <a:blip r:embed="rId11"/>
                  <a:stretch>
                    <a:fillRect/>
                  </a:stretch>
                </a:blipFill>
              </p:spPr>
              <p:txBody>
                <a:bodyPr/>
                <a:lstStyle/>
                <a:p>
                  <a:r>
                    <a:rPr lang="en-US">
                      <a:noFill/>
                    </a:rPr>
                    <a:t> </a:t>
                  </a:r>
                </a:p>
              </p:txBody>
            </p:sp>
          </mc:Fallback>
        </mc:AlternateContent>
        <p:grpSp>
          <p:nvGrpSpPr>
            <p:cNvPr id="35" name="Group 34"/>
            <p:cNvGrpSpPr/>
            <p:nvPr/>
          </p:nvGrpSpPr>
          <p:grpSpPr>
            <a:xfrm>
              <a:off x="341489" y="3994966"/>
              <a:ext cx="2774968" cy="2543182"/>
              <a:chOff x="341489" y="3994966"/>
              <a:chExt cx="2774968" cy="2543182"/>
            </a:xfrm>
          </p:grpSpPr>
          <p:grpSp>
            <p:nvGrpSpPr>
              <p:cNvPr id="50" name="Group 49"/>
              <p:cNvGrpSpPr/>
              <p:nvPr/>
            </p:nvGrpSpPr>
            <p:grpSpPr>
              <a:xfrm>
                <a:off x="341489" y="3994966"/>
                <a:ext cx="2774968" cy="2543182"/>
                <a:chOff x="6218893" y="2217755"/>
                <a:chExt cx="2196774" cy="2013282"/>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218893" y="2217755"/>
                      <a:ext cx="2196774" cy="436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a:latin typeface="Cambria Math" panose="02040503050406030204" pitchFamily="18" charset="0"/>
                                  </a:rPr>
                                  <m:t>2</m:t>
                                </m:r>
                              </m:den>
                            </m:f>
                            <m:r>
                              <a:rPr lang="en-US" sz="1600">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=180°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52" name="TextBox 51"/>
                    <p:cNvSpPr txBox="1">
                      <a:spLocks noRot="1" noChangeAspect="1" noMove="1" noResize="1" noEditPoints="1" noAdjustHandles="1" noChangeArrowheads="1" noChangeShapeType="1" noTextEdit="1"/>
                    </p:cNvSpPr>
                    <p:nvPr/>
                  </p:nvSpPr>
                  <p:spPr>
                    <a:xfrm>
                      <a:off x="6218893" y="2217755"/>
                      <a:ext cx="2196774" cy="436790"/>
                    </a:xfrm>
                    <a:prstGeom prst="rect">
                      <a:avLst/>
                    </a:prstGeom>
                    <a:blipFill>
                      <a:blip r:embed="rId12"/>
                      <a:stretch>
                        <a:fillRect/>
                      </a:stretch>
                    </a:blipFill>
                  </p:spPr>
                  <p:txBody>
                    <a:bodyPr/>
                    <a:lstStyle/>
                    <a:p>
                      <a:r>
                        <a:rPr lang="en-US">
                          <a:noFill/>
                        </a:rPr>
                        <a:t> </a:t>
                      </a:r>
                    </a:p>
                  </p:txBody>
                </p:sp>
              </mc:Fallback>
            </mc:AlternateContent>
          </p:grpSp>
          <p:sp>
            <p:nvSpPr>
              <p:cNvPr id="110" name="Arc 109"/>
              <p:cNvSpPr/>
              <p:nvPr/>
            </p:nvSpPr>
            <p:spPr>
              <a:xfrm>
                <a:off x="1797263" y="5237185"/>
                <a:ext cx="696652" cy="582101"/>
              </a:xfrm>
              <a:prstGeom prst="arc">
                <a:avLst>
                  <a:gd name="adj1" fmla="val 10553386"/>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27" name="Group 126"/>
          <p:cNvGrpSpPr/>
          <p:nvPr/>
        </p:nvGrpSpPr>
        <p:grpSpPr>
          <a:xfrm>
            <a:off x="10722946" y="5016499"/>
            <a:ext cx="3121501" cy="2520084"/>
            <a:chOff x="3409690" y="4061299"/>
            <a:chExt cx="3121501" cy="2520084"/>
          </a:xfrm>
        </p:grpSpPr>
        <p:grpSp>
          <p:nvGrpSpPr>
            <p:cNvPr id="128" name="Group 127"/>
            <p:cNvGrpSpPr/>
            <p:nvPr/>
          </p:nvGrpSpPr>
          <p:grpSpPr>
            <a:xfrm>
              <a:off x="3409690" y="4061299"/>
              <a:ext cx="3121501" cy="2520084"/>
              <a:chOff x="3409690" y="4061299"/>
              <a:chExt cx="3121501" cy="2520084"/>
            </a:xfrm>
          </p:grpSpPr>
          <p:grpSp>
            <p:nvGrpSpPr>
              <p:cNvPr id="130" name="Group 129"/>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132" name="TextBox 131"/>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315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32" name="TextBox 131"/>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13"/>
                      <a:stretch>
                        <a:fillRect/>
                      </a:stretch>
                    </a:blipFill>
                  </p:spPr>
                  <p:txBody>
                    <a:bodyPr/>
                    <a:lstStyle/>
                    <a:p>
                      <a:r>
                        <a:rPr lang="en-US">
                          <a:noFill/>
                        </a:rPr>
                        <a:t> </a:t>
                      </a:r>
                    </a:p>
                  </p:txBody>
                </p:sp>
              </mc:Fallback>
            </mc:AlternateContent>
            <p:grpSp>
              <p:nvGrpSpPr>
                <p:cNvPr id="133" name="Group 132"/>
                <p:cNvGrpSpPr/>
                <p:nvPr/>
              </p:nvGrpSpPr>
              <p:grpSpPr>
                <a:xfrm>
                  <a:off x="3411712" y="1430793"/>
                  <a:ext cx="3121501" cy="2520084"/>
                  <a:chOff x="6348252" y="2256866"/>
                  <a:chExt cx="2445297" cy="1974171"/>
                </a:xfrm>
              </p:grpSpPr>
              <p:grpSp>
                <p:nvGrpSpPr>
                  <p:cNvPr id="134" name="Group 133"/>
                  <p:cNvGrpSpPr/>
                  <p:nvPr/>
                </p:nvGrpSpPr>
                <p:grpSpPr>
                  <a:xfrm>
                    <a:off x="6860480" y="2660070"/>
                    <a:ext cx="1493106" cy="1570967"/>
                    <a:chOff x="6860480" y="2660070"/>
                    <a:chExt cx="1493106" cy="1570967"/>
                  </a:xfrm>
                </p:grpSpPr>
                <p:sp>
                  <p:nvSpPr>
                    <p:cNvPr id="136" name="Oval 135"/>
                    <p:cNvSpPr>
                      <a:spLocks noChangeAspect="1"/>
                    </p:cNvSpPr>
                    <p:nvPr/>
                  </p:nvSpPr>
                  <p:spPr>
                    <a:xfrm flipV="1">
                      <a:off x="7876072" y="375162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7" name="Group 136"/>
                    <p:cNvGrpSpPr/>
                    <p:nvPr/>
                  </p:nvGrpSpPr>
                  <p:grpSpPr>
                    <a:xfrm>
                      <a:off x="6860480" y="2660070"/>
                      <a:ext cx="1493106" cy="1570967"/>
                      <a:chOff x="6860480" y="2660070"/>
                      <a:chExt cx="1493106" cy="1570967"/>
                    </a:xfrm>
                  </p:grpSpPr>
                  <p:grpSp>
                    <p:nvGrpSpPr>
                      <p:cNvPr id="138" name="Group 137"/>
                      <p:cNvGrpSpPr/>
                      <p:nvPr/>
                    </p:nvGrpSpPr>
                    <p:grpSpPr>
                      <a:xfrm>
                        <a:off x="6860480" y="2660070"/>
                        <a:ext cx="1493106" cy="1570967"/>
                        <a:chOff x="6860480" y="2660070"/>
                        <a:chExt cx="1493106" cy="1570967"/>
                      </a:xfrm>
                    </p:grpSpPr>
                    <p:cxnSp>
                      <p:nvCxnSpPr>
                        <p:cNvPr id="140" name="Straight Connector 13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9" name="Oval 138"/>
                      <p:cNvSpPr/>
                      <p:nvPr/>
                    </p:nvSpPr>
                    <p:spPr>
                      <a:xfrm>
                        <a:off x="7078089"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135" name="TextBox 134"/>
                      <p:cNvSpPr txBox="1"/>
                      <p:nvPr/>
                    </p:nvSpPr>
                    <p:spPr>
                      <a:xfrm>
                        <a:off x="6348252" y="2256866"/>
                        <a:ext cx="2445297"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7</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=315°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35" name="TextBox 134"/>
                      <p:cNvSpPr txBox="1">
                        <a:spLocks noRot="1" noChangeAspect="1" noMove="1" noResize="1" noEditPoints="1" noAdjustHandles="1" noChangeArrowheads="1" noChangeShapeType="1" noTextEdit="1"/>
                      </p:cNvSpPr>
                      <p:nvPr/>
                    </p:nvSpPr>
                    <p:spPr>
                      <a:xfrm>
                        <a:off x="6348252" y="2256866"/>
                        <a:ext cx="2445297" cy="433486"/>
                      </a:xfrm>
                      <a:prstGeom prst="rect">
                        <a:avLst/>
                      </a:prstGeom>
                      <a:blipFill>
                        <a:blip r:embed="rId14"/>
                        <a:stretch>
                          <a:fillRect/>
                        </a:stretch>
                      </a:blipFill>
                    </p:spPr>
                    <p:txBody>
                      <a:bodyPr/>
                      <a:lstStyle/>
                      <a:p>
                        <a:r>
                          <a:rPr lang="en-US">
                            <a:noFill/>
                          </a:rPr>
                          <a:t> </a:t>
                        </a:r>
                      </a:p>
                    </p:txBody>
                  </p:sp>
                </mc:Fallback>
              </mc:AlternateContent>
            </p:grpSp>
          </p:grpSp>
          <p:cxnSp>
            <p:nvCxnSpPr>
              <p:cNvPr id="131" name="Straight Connector 130"/>
              <p:cNvCxnSpPr/>
              <p:nvPr/>
            </p:nvCxnSpPr>
            <p:spPr>
              <a:xfrm flipH="1" flipV="1">
                <a:off x="5029821" y="5578763"/>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29" name="Arc 128"/>
            <p:cNvSpPr/>
            <p:nvPr/>
          </p:nvSpPr>
          <p:spPr>
            <a:xfrm>
              <a:off x="4678700" y="5279241"/>
              <a:ext cx="532653" cy="588748"/>
            </a:xfrm>
            <a:prstGeom prst="arc">
              <a:avLst>
                <a:gd name="adj1" fmla="val 208528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7"/>
          <p:cNvGrpSpPr/>
          <p:nvPr/>
        </p:nvGrpSpPr>
        <p:grpSpPr>
          <a:xfrm>
            <a:off x="4768245" y="5020915"/>
            <a:ext cx="3235798" cy="2520084"/>
            <a:chOff x="3142645" y="4013527"/>
            <a:chExt cx="3235798" cy="2520084"/>
          </a:xfrm>
        </p:grpSpPr>
        <p:grpSp>
          <p:nvGrpSpPr>
            <p:cNvPr id="114" name="Group 113"/>
            <p:cNvGrpSpPr/>
            <p:nvPr/>
          </p:nvGrpSpPr>
          <p:grpSpPr>
            <a:xfrm>
              <a:off x="3142645" y="4013527"/>
              <a:ext cx="3235798" cy="2520084"/>
              <a:chOff x="3267431" y="1430793"/>
              <a:chExt cx="3235798" cy="2520084"/>
            </a:xfrm>
          </p:grpSpPr>
          <p:grpSp>
            <p:nvGrpSpPr>
              <p:cNvPr id="115" name="Group 114"/>
              <p:cNvGrpSpPr/>
              <p:nvPr/>
            </p:nvGrpSpPr>
            <p:grpSpPr>
              <a:xfrm>
                <a:off x="3267431" y="1430793"/>
                <a:ext cx="3235798" cy="2520084"/>
                <a:chOff x="3313925" y="1430793"/>
                <a:chExt cx="3235798" cy="2520084"/>
              </a:xfrm>
            </p:grpSpPr>
            <mc:AlternateContent xmlns:mc="http://schemas.openxmlformats.org/markup-compatibility/2006" xmlns:a14="http://schemas.microsoft.com/office/drawing/2010/main">
              <mc:Choice Requires="a14">
                <p:sp>
                  <p:nvSpPr>
                    <p:cNvPr id="117" name="TextBox 116"/>
                    <p:cNvSpPr txBox="1"/>
                    <p:nvPr/>
                  </p:nvSpPr>
                  <p:spPr>
                    <a:xfrm>
                      <a:off x="5019272" y="2478257"/>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225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17" name="TextBox 116"/>
                    <p:cNvSpPr txBox="1">
                      <a:spLocks noRot="1" noChangeAspect="1" noMove="1" noResize="1" noEditPoints="1" noAdjustHandles="1" noChangeArrowheads="1" noChangeShapeType="1" noTextEdit="1"/>
                    </p:cNvSpPr>
                    <p:nvPr/>
                  </p:nvSpPr>
                  <p:spPr>
                    <a:xfrm>
                      <a:off x="5019272" y="2478257"/>
                      <a:ext cx="747010" cy="338554"/>
                    </a:xfrm>
                    <a:prstGeom prst="rect">
                      <a:avLst/>
                    </a:prstGeom>
                    <a:blipFill>
                      <a:blip r:embed="rId15"/>
                      <a:stretch>
                        <a:fillRect/>
                      </a:stretch>
                    </a:blipFill>
                  </p:spPr>
                  <p:txBody>
                    <a:bodyPr/>
                    <a:lstStyle/>
                    <a:p>
                      <a:r>
                        <a:rPr lang="en-US">
                          <a:noFill/>
                        </a:rPr>
                        <a:t> </a:t>
                      </a:r>
                    </a:p>
                  </p:txBody>
                </p:sp>
              </mc:Fallback>
            </mc:AlternateContent>
            <p:grpSp>
              <p:nvGrpSpPr>
                <p:cNvPr id="118" name="Group 117"/>
                <p:cNvGrpSpPr/>
                <p:nvPr/>
              </p:nvGrpSpPr>
              <p:grpSpPr>
                <a:xfrm>
                  <a:off x="3313925" y="1430793"/>
                  <a:ext cx="3235798" cy="2520084"/>
                  <a:chOff x="6271651" y="2256866"/>
                  <a:chExt cx="2534835" cy="1974171"/>
                </a:xfrm>
              </p:grpSpPr>
              <p:grpSp>
                <p:nvGrpSpPr>
                  <p:cNvPr id="119" name="Group 118"/>
                  <p:cNvGrpSpPr/>
                  <p:nvPr/>
                </p:nvGrpSpPr>
                <p:grpSpPr>
                  <a:xfrm>
                    <a:off x="6860480" y="2660070"/>
                    <a:ext cx="1493106" cy="1570967"/>
                    <a:chOff x="6860480" y="2660070"/>
                    <a:chExt cx="1493106" cy="1570967"/>
                  </a:xfrm>
                </p:grpSpPr>
                <p:grpSp>
                  <p:nvGrpSpPr>
                    <p:cNvPr id="121" name="Group 120"/>
                    <p:cNvGrpSpPr/>
                    <p:nvPr/>
                  </p:nvGrpSpPr>
                  <p:grpSpPr>
                    <a:xfrm>
                      <a:off x="6860480" y="2660070"/>
                      <a:ext cx="1493106" cy="1570967"/>
                      <a:chOff x="6860480" y="2660070"/>
                      <a:chExt cx="1493106" cy="1570967"/>
                    </a:xfrm>
                  </p:grpSpPr>
                  <p:grpSp>
                    <p:nvGrpSpPr>
                      <p:cNvPr id="123" name="Group 122"/>
                      <p:cNvGrpSpPr/>
                      <p:nvPr/>
                    </p:nvGrpSpPr>
                    <p:grpSpPr>
                      <a:xfrm>
                        <a:off x="6860480" y="2660070"/>
                        <a:ext cx="1493106" cy="1570967"/>
                        <a:chOff x="6860480" y="2660070"/>
                        <a:chExt cx="1493106" cy="1570967"/>
                      </a:xfrm>
                    </p:grpSpPr>
                    <p:cxnSp>
                      <p:nvCxnSpPr>
                        <p:cNvPr id="125" name="Straight Connector 124"/>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24" name="Oval 12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2" name="Oval 121"/>
                    <p:cNvSpPr>
                      <a:spLocks noChangeAspect="1"/>
                    </p:cNvSpPr>
                    <p:nvPr/>
                  </p:nvSpPr>
                  <p:spPr>
                    <a:xfrm flipV="1">
                      <a:off x="7165390" y="3743617"/>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20" name="TextBox 119"/>
                      <p:cNvSpPr txBox="1"/>
                      <p:nvPr/>
                    </p:nvSpPr>
                    <p:spPr>
                      <a:xfrm>
                        <a:off x="6271651" y="2256866"/>
                        <a:ext cx="2534835"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5</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=225°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6271651" y="2256866"/>
                        <a:ext cx="2534835" cy="438659"/>
                      </a:xfrm>
                      <a:prstGeom prst="rect">
                        <a:avLst/>
                      </a:prstGeom>
                      <a:blipFill>
                        <a:blip r:embed="rId16"/>
                        <a:stretch>
                          <a:fillRect/>
                        </a:stretch>
                      </a:blipFill>
                    </p:spPr>
                    <p:txBody>
                      <a:bodyPr/>
                      <a:lstStyle/>
                      <a:p>
                        <a:r>
                          <a:rPr lang="en-US">
                            <a:noFill/>
                          </a:rPr>
                          <a:t> </a:t>
                        </a:r>
                      </a:p>
                    </p:txBody>
                  </p:sp>
                </mc:Fallback>
              </mc:AlternateContent>
            </p:grpSp>
          </p:grpSp>
          <p:cxnSp>
            <p:nvCxnSpPr>
              <p:cNvPr id="116" name="Straight Connector 115"/>
              <p:cNvCxnSpPr/>
              <p:nvPr/>
            </p:nvCxnSpPr>
            <p:spPr>
              <a:xfrm flipV="1">
                <a:off x="4525729" y="294050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2" name="Arc 141"/>
            <p:cNvSpPr/>
            <p:nvPr/>
          </p:nvSpPr>
          <p:spPr>
            <a:xfrm>
              <a:off x="4611784" y="5221723"/>
              <a:ext cx="475753" cy="571970"/>
            </a:xfrm>
            <a:prstGeom prst="arc">
              <a:avLst>
                <a:gd name="adj1" fmla="val 779599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oup 67"/>
          <p:cNvGrpSpPr/>
          <p:nvPr/>
        </p:nvGrpSpPr>
        <p:grpSpPr>
          <a:xfrm>
            <a:off x="8010456" y="5036415"/>
            <a:ext cx="2790142" cy="2519437"/>
            <a:chOff x="6384856" y="4122013"/>
            <a:chExt cx="2790142" cy="2519437"/>
          </a:xfrm>
        </p:grpSpPr>
        <p:grpSp>
          <p:nvGrpSpPr>
            <p:cNvPr id="59" name="Group 58"/>
            <p:cNvGrpSpPr/>
            <p:nvPr/>
          </p:nvGrpSpPr>
          <p:grpSpPr>
            <a:xfrm>
              <a:off x="6384856" y="4122013"/>
              <a:ext cx="2790142" cy="2519437"/>
              <a:chOff x="6391459" y="2257372"/>
              <a:chExt cx="2185722" cy="1973665"/>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91459" y="2257372"/>
                    <a:ext cx="2185722"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=270°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61" name="TextBox 60"/>
                  <p:cNvSpPr txBox="1">
                    <a:spLocks noRot="1" noChangeAspect="1" noMove="1" noResize="1" noEditPoints="1" noAdjustHandles="1" noChangeArrowheads="1" noChangeShapeType="1" noTextEdit="1"/>
                  </p:cNvSpPr>
                  <p:nvPr/>
                </p:nvSpPr>
                <p:spPr>
                  <a:xfrm>
                    <a:off x="6391459" y="2257372"/>
                    <a:ext cx="2185722" cy="433486"/>
                  </a:xfrm>
                  <a:prstGeom prst="rect">
                    <a:avLst/>
                  </a:prstGeom>
                  <a:blipFill>
                    <a:blip r:embed="rId1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4" name="TextBox 83"/>
                <p:cNvSpPr txBox="1"/>
                <p:nvPr/>
              </p:nvSpPr>
              <p:spPr>
                <a:xfrm>
                  <a:off x="7825605" y="5061960"/>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ea typeface="Cambria Math" panose="02040503050406030204" pitchFamily="18" charset="0"/>
                          </a:rPr>
                          <m:t>270°</m:t>
                        </m:r>
                      </m:oMath>
                    </m:oMathPara>
                  </a14:m>
                  <a:endParaRPr lang="en-US" sz="1600" dirty="0"/>
                </a:p>
              </p:txBody>
            </p:sp>
          </mc:Choice>
          <mc:Fallback xmlns="">
            <p:sp>
              <p:nvSpPr>
                <p:cNvPr id="84" name="TextBox 83"/>
                <p:cNvSpPr txBox="1">
                  <a:spLocks noRot="1" noChangeAspect="1" noMove="1" noResize="1" noEditPoints="1" noAdjustHandles="1" noChangeArrowheads="1" noChangeShapeType="1" noTextEdit="1"/>
                </p:cNvSpPr>
                <p:nvPr/>
              </p:nvSpPr>
              <p:spPr>
                <a:xfrm>
                  <a:off x="7825605" y="5061960"/>
                  <a:ext cx="747010" cy="338554"/>
                </a:xfrm>
                <a:prstGeom prst="rect">
                  <a:avLst/>
                </a:prstGeom>
                <a:blipFill>
                  <a:blip r:embed="rId18"/>
                  <a:stretch>
                    <a:fillRect/>
                  </a:stretch>
                </a:blipFill>
              </p:spPr>
              <p:txBody>
                <a:bodyPr/>
                <a:lstStyle/>
                <a:p>
                  <a:r>
                    <a:rPr lang="en-US">
                      <a:noFill/>
                    </a:rPr>
                    <a:t> </a:t>
                  </a:r>
                </a:p>
              </p:txBody>
            </p:sp>
          </mc:Fallback>
        </mc:AlternateContent>
        <p:sp>
          <p:nvSpPr>
            <p:cNvPr id="145" name="Arc 144"/>
            <p:cNvSpPr/>
            <p:nvPr/>
          </p:nvSpPr>
          <p:spPr>
            <a:xfrm>
              <a:off x="7619277" y="5315803"/>
              <a:ext cx="532653" cy="588748"/>
            </a:xfrm>
            <a:prstGeom prst="arc">
              <a:avLst>
                <a:gd name="adj1" fmla="val 4320245"/>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2" name="Slide Number Placeholder 1"/>
          <p:cNvSpPr>
            <a:spLocks noGrp="1"/>
          </p:cNvSpPr>
          <p:nvPr>
            <p:ph type="sldNum" sz="quarter" idx="12"/>
          </p:nvPr>
        </p:nvSpPr>
        <p:spPr/>
        <p:txBody>
          <a:bodyPr/>
          <a:lstStyle/>
          <a:p>
            <a:fld id="{6BF10542-A44D-4C9F-B005-EEB4A5BD4D37}" type="slidenum">
              <a:rPr lang="en-US" smtClean="0"/>
              <a:t>34</a:t>
            </a:fld>
            <a:endParaRPr lang="en-US"/>
          </a:p>
        </p:txBody>
      </p:sp>
    </p:spTree>
    <p:custDataLst>
      <p:tags r:id="rId1"/>
    </p:custDataLst>
    <p:extLst>
      <p:ext uri="{BB962C8B-B14F-4D97-AF65-F5344CB8AC3E}">
        <p14:creationId xmlns:p14="http://schemas.microsoft.com/office/powerpoint/2010/main" val="29054064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10643503"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Uniform Angular Velocity:</a:t>
                </a:r>
              </a:p>
              <a:p>
                <a:r>
                  <a:rPr lang="en-US" sz="2800" dirty="0">
                    <a:latin typeface="Times New Roman" panose="02020603050405020304" pitchFamily="18" charset="0"/>
                    <a:cs typeface="Times New Roman" panose="02020603050405020304" pitchFamily="18" charset="0"/>
                  </a:rPr>
                  <a:t>Assume </a:t>
                </a:r>
                <a14:m>
                  <m:oMath xmlns:m="http://schemas.openxmlformats.org/officeDocument/2006/math">
                    <m:r>
                      <m:rPr>
                        <m:sty m:val="p"/>
                      </m:rPr>
                      <a:rPr lang="en-US" sz="2800" dirty="0">
                        <a:latin typeface="Cambria Math" panose="02040503050406030204" pitchFamily="18" charset="0"/>
                        <a:cs typeface="Times New Roman" panose="02020603050405020304" pitchFamily="18" charset="0"/>
                      </a:rPr>
                      <m:t>r</m:t>
                    </m:r>
                    <m:r>
                      <a:rPr lang="en-US" sz="2800" dirty="0">
                        <a:latin typeface="Cambria Math" panose="02040503050406030204" pitchFamily="18" charset="0"/>
                        <a:cs typeface="Times New Roman" panose="02020603050405020304" pitchFamily="18" charset="0"/>
                      </a:rPr>
                      <m:t> = 20, </m:t>
                    </m:r>
                    <m:r>
                      <m:rPr>
                        <m:sty m:val="p"/>
                      </m:rPr>
                      <a:rPr lang="en-US" sz="2800" dirty="0">
                        <a:latin typeface="Cambria Math" panose="02040503050406030204" pitchFamily="18" charset="0"/>
                        <a:cs typeface="Times New Roman" panose="02020603050405020304" pitchFamily="18" charset="0"/>
                      </a:rPr>
                      <m:t>T</m:t>
                    </m:r>
                    <m:r>
                      <a:rPr lang="en-US" sz="2800" dirty="0">
                        <a:latin typeface="Cambria Math" panose="02040503050406030204" pitchFamily="18" charset="0"/>
                        <a:cs typeface="Times New Roman" panose="02020603050405020304" pitchFamily="18" charset="0"/>
                      </a:rPr>
                      <m:t> = 1 </m:t>
                    </m:r>
                  </m:oMath>
                </a14:m>
                <a:r>
                  <a:rPr lang="en-US" sz="2800" dirty="0">
                    <a:latin typeface="Times New Roman" panose="02020603050405020304" pitchFamily="18" charset="0"/>
                    <a:cs typeface="Times New Roman" panose="02020603050405020304" pitchFamily="18" charset="0"/>
                  </a:rPr>
                  <a:t>: Plot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(or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𝜃</m:t>
                    </m:r>
                  </m:oMath>
                </a14:m>
                <a:r>
                  <a:rPr lang="en-US" sz="2800" dirty="0">
                    <a:latin typeface="Times New Roman" panose="02020603050405020304" pitchFamily="18" charset="0"/>
                    <a:cs typeface="Times New Roman" panose="02020603050405020304" pitchFamily="18" charset="0"/>
                  </a:rPr>
                  <a:t>) from previous slide:</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10643503" cy="1107996"/>
              </a:xfrm>
              <a:prstGeom prst="rect">
                <a:avLst/>
              </a:prstGeom>
              <a:blipFill>
                <a:blip r:embed="rId2"/>
                <a:stretch>
                  <a:fillRect l="-1145" t="-5495" b="-14286"/>
                </a:stretch>
              </a:blipFill>
            </p:spPr>
            <p:txBody>
              <a:bodyPr/>
              <a:lstStyle/>
              <a:p>
                <a:r>
                  <a:rPr lang="en-US">
                    <a:noFill/>
                  </a:rPr>
                  <a:t> </a:t>
                </a:r>
              </a:p>
            </p:txBody>
          </p:sp>
        </mc:Fallback>
      </mc:AlternateContent>
      <p:grpSp>
        <p:nvGrpSpPr>
          <p:cNvPr id="7" name="Group 6"/>
          <p:cNvGrpSpPr/>
          <p:nvPr/>
        </p:nvGrpSpPr>
        <p:grpSpPr>
          <a:xfrm>
            <a:off x="3444365" y="2304844"/>
            <a:ext cx="8578686" cy="4209288"/>
            <a:chOff x="1818765" y="1324118"/>
            <a:chExt cx="8578686" cy="4275614"/>
          </a:xfrm>
        </p:grpSpPr>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8765" y="1494596"/>
              <a:ext cx="8286130" cy="4105136"/>
            </a:xfrm>
            <a:prstGeom prst="rect">
              <a:avLst/>
            </a:prstGeom>
          </p:spPr>
        </p:pic>
        <mc:AlternateContent xmlns:mc="http://schemas.openxmlformats.org/markup-compatibility/2006" xmlns:a14="http://schemas.microsoft.com/office/drawing/2010/main">
          <mc:Choice Requires="a14">
            <p:sp>
              <p:nvSpPr>
                <p:cNvPr id="109" name="TextBox 108"/>
                <p:cNvSpPr txBox="1"/>
                <p:nvPr/>
              </p:nvSpPr>
              <p:spPr>
                <a:xfrm>
                  <a:off x="5741504" y="1324118"/>
                  <a:ext cx="520532" cy="3751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09" name="TextBox 108"/>
                <p:cNvSpPr txBox="1">
                  <a:spLocks noRot="1" noChangeAspect="1" noMove="1" noResize="1" noEditPoints="1" noAdjustHandles="1" noChangeArrowheads="1" noChangeShapeType="1" noTextEdit="1"/>
                </p:cNvSpPr>
                <p:nvPr/>
              </p:nvSpPr>
              <p:spPr>
                <a:xfrm>
                  <a:off x="5741504" y="1324118"/>
                  <a:ext cx="520532" cy="37515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9876919" y="3330505"/>
                  <a:ext cx="520532" cy="3751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11" name="TextBox 110"/>
                <p:cNvSpPr txBox="1">
                  <a:spLocks noRot="1" noChangeAspect="1" noMove="1" noResize="1" noEditPoints="1" noAdjustHandles="1" noChangeArrowheads="1" noChangeShapeType="1" noTextEdit="1"/>
                </p:cNvSpPr>
                <p:nvPr/>
              </p:nvSpPr>
              <p:spPr>
                <a:xfrm>
                  <a:off x="9876919" y="3330505"/>
                  <a:ext cx="520532" cy="375152"/>
                </a:xfrm>
                <a:prstGeom prst="rect">
                  <a:avLst/>
                </a:prstGeom>
                <a:blipFill>
                  <a:blip r:embed="rId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13" name="TextBox 112"/>
              <p:cNvSpPr txBox="1"/>
              <p:nvPr/>
            </p:nvSpPr>
            <p:spPr>
              <a:xfrm>
                <a:off x="2106046" y="6804618"/>
                <a:ext cx="11391256" cy="523220"/>
              </a:xfrm>
              <a:prstGeom prst="rect">
                <a:avLst/>
              </a:prstGeom>
              <a:solidFill>
                <a:schemeClr val="bg1">
                  <a:lumMod val="75000"/>
                </a:schemeClr>
              </a:solidFill>
              <a:ln>
                <a:solidFill>
                  <a:schemeClr val="tx1"/>
                </a:solidFill>
              </a:ln>
            </p:spPr>
            <p:txBody>
              <a:bodyPr wrap="square" rtlCol="0">
                <a:spAutoFit/>
              </a:bodyPr>
              <a:lstStyle/>
              <a:p>
                <a:r>
                  <a:rPr lang="en-US" sz="2800" dirty="0">
                    <a:latin typeface="Times New Roman" panose="02020603050405020304" pitchFamily="18" charset="0"/>
                    <a:cs typeface="Times New Roman" panose="02020603050405020304" pitchFamily="18" charset="0"/>
                  </a:rPr>
                  <a:t>The plot of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is </a:t>
                </a:r>
                <a:r>
                  <a:rPr lang="en-US" sz="2800" b="1" dirty="0">
                    <a:latin typeface="Times New Roman" panose="02020603050405020304" pitchFamily="18" charset="0"/>
                    <a:cs typeface="Times New Roman" panose="02020603050405020304" pitchFamily="18" charset="0"/>
                  </a:rPr>
                  <a:t>sinusoidal</a:t>
                </a:r>
                <a:r>
                  <a:rPr lang="en-US" sz="2800" dirty="0">
                    <a:latin typeface="Times New Roman" panose="02020603050405020304" pitchFamily="18" charset="0"/>
                    <a:cs typeface="Times New Roman" panose="02020603050405020304" pitchFamily="18" charset="0"/>
                  </a:rPr>
                  <a:t> (i.e. has the shape of a sine or cosine function)</a:t>
                </a:r>
              </a:p>
            </p:txBody>
          </p:sp>
        </mc:Choice>
        <mc:Fallback xmlns="">
          <p:sp>
            <p:nvSpPr>
              <p:cNvPr id="113" name="TextBox 112"/>
              <p:cNvSpPr txBox="1">
                <a:spLocks noRot="1" noChangeAspect="1" noMove="1" noResize="1" noEditPoints="1" noAdjustHandles="1" noChangeArrowheads="1" noChangeShapeType="1" noTextEdit="1"/>
              </p:cNvSpPr>
              <p:nvPr/>
            </p:nvSpPr>
            <p:spPr>
              <a:xfrm>
                <a:off x="2106046" y="6804618"/>
                <a:ext cx="11391256" cy="523220"/>
              </a:xfrm>
              <a:prstGeom prst="rect">
                <a:avLst/>
              </a:prstGeom>
              <a:blipFill>
                <a:blip r:embed="rId6"/>
                <a:stretch>
                  <a:fillRect l="-1015" t="-10227" r="-160" b="-29545"/>
                </a:stretch>
              </a:blipFill>
              <a:ln>
                <a:solidFill>
                  <a:schemeClr val="tx1"/>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35</a:t>
            </a:fld>
            <a:endParaRPr lang="en-US"/>
          </a:p>
        </p:txBody>
      </p:sp>
    </p:spTree>
    <p:extLst>
      <p:ext uri="{BB962C8B-B14F-4D97-AF65-F5344CB8AC3E}">
        <p14:creationId xmlns:p14="http://schemas.microsoft.com/office/powerpoint/2010/main" val="2462090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5" y="1320834"/>
            <a:ext cx="5801636" cy="1538883"/>
          </a:xfrm>
          <a:prstGeom prst="rect">
            <a:avLst/>
          </a:prstGeom>
          <a:noFill/>
        </p:spPr>
        <p:txBody>
          <a:bodyPr wrap="square" rtlCol="0">
            <a:spAutoFit/>
          </a:bodyPr>
          <a:lstStyle/>
          <a:p>
            <a:pPr>
              <a:spcAft>
                <a:spcPts val="1200"/>
              </a:spcAft>
            </a:pPr>
            <a:r>
              <a:rPr lang="en-US" sz="2800" b="1">
                <a:latin typeface="Times New Roman" panose="02020603050405020304" pitchFamily="18" charset="0"/>
                <a:cs typeface="Times New Roman" panose="02020603050405020304" pitchFamily="18" charset="0"/>
              </a:rPr>
              <a:t>Uniform Angular Velocity:</a:t>
            </a:r>
            <a:endParaRPr lang="en-US" sz="2800" b="1"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If more points are plotted over a longer time, the sine wave keeps repeating</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1994" t="27992" r="8542" b="4366"/>
          <a:stretch/>
        </p:blipFill>
        <p:spPr>
          <a:xfrm>
            <a:off x="2555500" y="4556908"/>
            <a:ext cx="6075335" cy="3006671"/>
          </a:xfrm>
          <a:prstGeom prst="rect">
            <a:avLst/>
          </a:prstGeom>
        </p:spPr>
      </p:pic>
      <p:sp>
        <p:nvSpPr>
          <p:cNvPr id="11" name="TextBox 10"/>
          <p:cNvSpPr txBox="1"/>
          <p:nvPr/>
        </p:nvSpPr>
        <p:spPr>
          <a:xfrm>
            <a:off x="2317755" y="3881826"/>
            <a:ext cx="5801636" cy="523220"/>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Some wave properties:</a:t>
            </a:r>
          </a:p>
        </p:txBody>
      </p:sp>
      <mc:AlternateContent xmlns:mc="http://schemas.openxmlformats.org/markup-compatibility/2006" xmlns:a14="http://schemas.microsoft.com/office/drawing/2010/main">
        <mc:Choice Requires="a14">
          <p:sp>
            <p:nvSpPr>
              <p:cNvPr id="12" name="TextBox 11"/>
              <p:cNvSpPr txBox="1"/>
              <p:nvPr/>
            </p:nvSpPr>
            <p:spPr>
              <a:xfrm>
                <a:off x="8739322" y="4622021"/>
                <a:ext cx="4819974" cy="2539157"/>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Amplitude (A):</a:t>
                </a:r>
                <a:r>
                  <a:rPr lang="en-US" sz="2200" dirty="0">
                    <a:latin typeface="Times New Roman" panose="02020603050405020304" pitchFamily="18" charset="0"/>
                    <a:cs typeface="Times New Roman" panose="02020603050405020304" pitchFamily="18" charset="0"/>
                  </a:rPr>
                  <a:t> maximum or minimum height (x)</a:t>
                </a:r>
                <a14:m>
                  <m:oMath xmlns:m="http://schemas.openxmlformats.org/officeDocument/2006/math">
                    <m:r>
                      <a:rPr lang="en-US" sz="2200" i="1" dirty="0">
                        <a:latin typeface="Cambria Math" panose="02040503050406030204" pitchFamily="18" charset="0"/>
                        <a:cs typeface="Times New Roman" panose="02020603050405020304" pitchFamily="18" charset="0"/>
                      </a:rPr>
                      <m:t>,</m:t>
                    </m:r>
                  </m:oMath>
                </a14:m>
                <a:r>
                  <a:rPr lang="en-US" sz="2200" dirty="0">
                    <a:latin typeface="Times New Roman" panose="02020603050405020304" pitchFamily="18" charset="0"/>
                    <a:cs typeface="Times New Roman" panose="02020603050405020304" pitchFamily="18" charset="0"/>
                  </a:rPr>
                  <a:t> which is also equal to </a:t>
                </a:r>
                <a14:m>
                  <m:oMath xmlns:m="http://schemas.openxmlformats.org/officeDocument/2006/math">
                    <m:r>
                      <a:rPr lang="en-US" sz="2200" i="1">
                        <a:latin typeface="Cambria Math" panose="02040503050406030204" pitchFamily="18" charset="0"/>
                        <a:cs typeface="Times New Roman" panose="02020603050405020304" pitchFamily="18" charset="0"/>
                      </a:rPr>
                      <m:t>𝑟</m:t>
                    </m:r>
                  </m:oMath>
                </a14:m>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Period (T): </a:t>
                </a:r>
                <a:r>
                  <a:rPr lang="en-US" sz="2200" dirty="0">
                    <a:latin typeface="Times New Roman" panose="02020603050405020304" pitchFamily="18" charset="0"/>
                    <a:cs typeface="Times New Roman" panose="02020603050405020304" pitchFamily="18" charset="0"/>
                  </a:rPr>
                  <a:t>time between two corresponding points on the wave (e.g. peak-to-peak, trough-to-trough); also equal to time of one revolution</a:t>
                </a:r>
                <a:r>
                  <a:rPr lang="en-US" sz="2200" b="1" dirty="0">
                    <a:latin typeface="Times New Roman" panose="02020603050405020304" pitchFamily="18" charset="0"/>
                    <a:cs typeface="Times New Roman" panose="02020603050405020304" pitchFamily="18" charset="0"/>
                  </a:rPr>
                  <a:t>   </a:t>
                </a:r>
              </a:p>
            </p:txBody>
          </p:sp>
        </mc:Choice>
        <mc:Fallback xmlns="">
          <p:sp>
            <p:nvSpPr>
              <p:cNvPr id="12" name="TextBox 11"/>
              <p:cNvSpPr txBox="1">
                <a:spLocks noRot="1" noChangeAspect="1" noMove="1" noResize="1" noEditPoints="1" noAdjustHandles="1" noChangeArrowheads="1" noChangeShapeType="1" noTextEdit="1"/>
              </p:cNvSpPr>
              <p:nvPr/>
            </p:nvSpPr>
            <p:spPr>
              <a:xfrm>
                <a:off x="8739322" y="4622021"/>
                <a:ext cx="4819974" cy="2539157"/>
              </a:xfrm>
              <a:prstGeom prst="rect">
                <a:avLst/>
              </a:prstGeom>
              <a:blipFill>
                <a:blip r:embed="rId3"/>
                <a:stretch>
                  <a:fillRect l="-1519" t="-1679" r="-1266" b="-4077"/>
                </a:stretch>
              </a:blipFill>
            </p:spPr>
            <p:txBody>
              <a:bodyPr/>
              <a:lstStyle/>
              <a:p>
                <a:r>
                  <a:rPr lang="en-US">
                    <a:noFill/>
                  </a:rPr>
                  <a:t> </a:t>
                </a:r>
              </a:p>
            </p:txBody>
          </p:sp>
        </mc:Fallback>
      </mc:AlternateContent>
      <p:grpSp>
        <p:nvGrpSpPr>
          <p:cNvPr id="8" name="Group 7"/>
          <p:cNvGrpSpPr/>
          <p:nvPr/>
        </p:nvGrpSpPr>
        <p:grpSpPr>
          <a:xfrm>
            <a:off x="8491078" y="1403598"/>
            <a:ext cx="4767292" cy="2548470"/>
            <a:chOff x="1529197" y="1968059"/>
            <a:chExt cx="4964594" cy="2712429"/>
          </a:xfrm>
        </p:grpSpPr>
        <p:grpSp>
          <p:nvGrpSpPr>
            <p:cNvPr id="9" name="Group 8"/>
            <p:cNvGrpSpPr/>
            <p:nvPr/>
          </p:nvGrpSpPr>
          <p:grpSpPr>
            <a:xfrm>
              <a:off x="2006434" y="2149861"/>
              <a:ext cx="4487357" cy="2530627"/>
              <a:chOff x="2006434" y="2149861"/>
              <a:chExt cx="4487357" cy="2530627"/>
            </a:xfrm>
          </p:grpSpPr>
          <p:pic>
            <p:nvPicPr>
              <p:cNvPr id="14"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 name="TextBox 9"/>
                <p:cNvSpPr txBox="1"/>
                <p:nvPr/>
              </p:nvSpPr>
              <p:spPr>
                <a:xfrm>
                  <a:off x="1529197" y="1968059"/>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0" name="TextBox 9"/>
                <p:cNvSpPr txBox="1">
                  <a:spLocks noRot="1" noChangeAspect="1" noMove="1" noResize="1" noEditPoints="1" noAdjustHandles="1" noChangeArrowheads="1" noChangeShapeType="1" noTextEdit="1"/>
                </p:cNvSpPr>
                <p:nvPr/>
              </p:nvSpPr>
              <p:spPr>
                <a:xfrm>
                  <a:off x="1529197" y="1968059"/>
                  <a:ext cx="520532" cy="39309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734640" y="3415174"/>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5734640" y="3415174"/>
                  <a:ext cx="520532" cy="393093"/>
                </a:xfrm>
                <a:prstGeom prst="rect">
                  <a:avLst/>
                </a:prstGeom>
                <a:blipFill>
                  <a:blip r:embed="rId6"/>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36</a:t>
            </a:fld>
            <a:endParaRPr lang="en-US"/>
          </a:p>
        </p:txBody>
      </p:sp>
    </p:spTree>
    <p:extLst>
      <p:ext uri="{BB962C8B-B14F-4D97-AF65-F5344CB8AC3E}">
        <p14:creationId xmlns:p14="http://schemas.microsoft.com/office/powerpoint/2010/main" val="26847276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7" y="1320832"/>
                <a:ext cx="6421567"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Finding an Equation for this Plot:</a:t>
                </a:r>
              </a:p>
              <a:p>
                <a:r>
                  <a:rPr lang="en-US" sz="2800" dirty="0">
                    <a:latin typeface="Times New Roman" panose="02020603050405020304" pitchFamily="18" charset="0"/>
                    <a:cs typeface="Times New Roman" panose="02020603050405020304" pitchFamily="18" charset="0"/>
                  </a:rPr>
                  <a:t>Looking for an equation relating </a:t>
                </a:r>
                <a14:m>
                  <m:oMath xmlns:m="http://schemas.openxmlformats.org/officeDocument/2006/math">
                    <m:r>
                      <a:rPr lang="en-US" sz="2800" i="1" dirty="0">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and </a:t>
                </a:r>
                <a14:m>
                  <m:oMath xmlns:m="http://schemas.openxmlformats.org/officeDocument/2006/math">
                    <m:r>
                      <a:rPr lang="en-US" sz="2800" i="1" dirty="0">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7" y="1320832"/>
                <a:ext cx="6421567" cy="1107996"/>
              </a:xfrm>
              <a:prstGeom prst="rect">
                <a:avLst/>
              </a:prstGeom>
              <a:blipFill>
                <a:blip r:embed="rId3"/>
                <a:stretch>
                  <a:fillRect l="-1898" t="-6077" b="-14917"/>
                </a:stretch>
              </a:blipFill>
            </p:spPr>
            <p:txBody>
              <a:bodyPr/>
              <a:lstStyle/>
              <a:p>
                <a:r>
                  <a:rPr lang="en-US">
                    <a:noFill/>
                  </a:rPr>
                  <a:t> </a:t>
                </a:r>
              </a:p>
            </p:txBody>
          </p:sp>
        </mc:Fallback>
      </mc:AlternateContent>
      <p:sp>
        <p:nvSpPr>
          <p:cNvPr id="12" name="TextBox 11"/>
          <p:cNvSpPr txBox="1"/>
          <p:nvPr/>
        </p:nvSpPr>
        <p:spPr>
          <a:xfrm>
            <a:off x="8471000" y="5790922"/>
            <a:ext cx="2143933" cy="784830"/>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Amplitude (</a:t>
            </a:r>
            <a:r>
              <a:rPr lang="en-US" sz="2000" b="1" dirty="0">
                <a:solidFill>
                  <a:srgbClr val="00B050"/>
                </a:solidFill>
                <a:latin typeface="Times New Roman" panose="02020603050405020304" pitchFamily="18" charset="0"/>
                <a:cs typeface="Times New Roman" panose="02020603050405020304" pitchFamily="18" charset="0"/>
              </a:rPr>
              <a:t>A</a:t>
            </a:r>
            <a:r>
              <a:rPr lang="en-US" sz="2000" b="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p>
          <a:p>
            <a:pPr marL="342900" indent="-342900">
              <a:spcAft>
                <a:spcPts val="600"/>
              </a:spcAft>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Period (</a:t>
            </a:r>
            <a:r>
              <a:rPr lang="en-US" sz="2000" b="1" dirty="0">
                <a:solidFill>
                  <a:srgbClr val="00B050"/>
                </a:solidFill>
                <a:latin typeface="Times New Roman" panose="02020603050405020304" pitchFamily="18" charset="0"/>
                <a:cs typeface="Times New Roman" panose="02020603050405020304" pitchFamily="18" charset="0"/>
              </a:rPr>
              <a:t>T</a:t>
            </a:r>
            <a:r>
              <a:rPr lang="en-US" sz="2000" b="1" dirty="0">
                <a:latin typeface="Times New Roman" panose="02020603050405020304" pitchFamily="18" charset="0"/>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15" name="TextBox 14"/>
              <p:cNvSpPr txBox="1"/>
              <p:nvPr/>
            </p:nvSpPr>
            <p:spPr>
              <a:xfrm>
                <a:off x="2587586" y="2683364"/>
                <a:ext cx="5351565" cy="4201728"/>
              </a:xfrm>
              <a:prstGeom prst="rect">
                <a:avLst/>
              </a:prstGeom>
              <a:noFill/>
              <a:ln>
                <a:solidFill>
                  <a:schemeClr val="tx1"/>
                </a:solidFill>
                <a:prstDash val="dash"/>
              </a:ln>
            </p:spPr>
            <p:txBody>
              <a:bodyPr wrap="square" rtlCol="0">
                <a:spAutoFit/>
              </a:bodyPr>
              <a:lstStyle/>
              <a:p>
                <a:pPr>
                  <a:spcAft>
                    <a:spcPts val="1200"/>
                  </a:spcAft>
                </a:pPr>
                <a:r>
                  <a:rPr lang="en-US" sz="2400" dirty="0">
                    <a:solidFill>
                      <a:schemeClr val="bg1">
                        <a:lumMod val="50000"/>
                      </a:schemeClr>
                    </a:solidFill>
                  </a:rPr>
                  <a:t>[slide 9]:</a:t>
                </a:r>
                <a:r>
                  <a:rPr lang="en-US" sz="2400" b="1" dirty="0"/>
                  <a:t>   </a:t>
                </a:r>
                <a14:m>
                  <m:oMath xmlns:m="http://schemas.openxmlformats.org/officeDocument/2006/math">
                    <m:r>
                      <a:rPr lang="en-US" sz="2400" i="1">
                        <a:latin typeface="Cambria Math" panose="02040503050406030204" pitchFamily="18" charset="0"/>
                      </a:rPr>
                      <m:t>𝜔</m:t>
                    </m:r>
                    <m:r>
                      <a:rPr lang="en-US" sz="2400" i="1">
                        <a:latin typeface="Cambria Math" panose="02040503050406030204" pitchFamily="18" charset="0"/>
                      </a:rPr>
                      <m:t>= </m:t>
                    </m:r>
                    <m:f>
                      <m:fPr>
                        <m:ctrlPr>
                          <a:rPr lang="en-US" sz="2400" i="1">
                            <a:latin typeface="Cambria Math" panose="02040503050406030204" pitchFamily="18" charset="0"/>
                          </a:rPr>
                        </m:ctrlPr>
                      </m:fPr>
                      <m:num>
                        <m:r>
                          <m:rPr>
                            <m:sty m:val="p"/>
                          </m:rPr>
                          <a:rPr lang="en-US" sz="2400">
                            <a:latin typeface="Cambria Math" panose="02040503050406030204" pitchFamily="18" charset="0"/>
                          </a:rPr>
                          <m:t>Δ</m:t>
                        </m:r>
                        <m:r>
                          <a:rPr lang="en-US" sz="2400" i="1">
                            <a:latin typeface="Cambria Math" panose="02040503050406030204" pitchFamily="18" charset="0"/>
                          </a:rPr>
                          <m:t>𝜃</m:t>
                        </m:r>
                      </m:num>
                      <m:den>
                        <m:r>
                          <m:rPr>
                            <m:sty m:val="p"/>
                          </m:rPr>
                          <a:rPr lang="en-US" sz="2400">
                            <a:latin typeface="Cambria Math" panose="02040503050406030204" pitchFamily="18" charset="0"/>
                          </a:rPr>
                          <m:t>Δ</m:t>
                        </m:r>
                        <m:r>
                          <a:rPr lang="en-US" sz="2400" i="1">
                            <a:latin typeface="Cambria Math" panose="02040503050406030204" pitchFamily="18" charset="0"/>
                          </a:rPr>
                          <m:t>𝑡</m:t>
                        </m:r>
                      </m:den>
                    </m:f>
                    <m:r>
                      <a:rPr lang="en-US" sz="2400" i="1">
                        <a:latin typeface="Cambria Math" panose="02040503050406030204" pitchFamily="18" charset="0"/>
                      </a:rPr>
                      <m:t>     ⇒    </m:t>
                    </m:r>
                    <m:r>
                      <m:rPr>
                        <m:sty m:val="p"/>
                      </m:rPr>
                      <a:rPr lang="en-US" sz="2400">
                        <a:latin typeface="Cambria Math" panose="02040503050406030204" pitchFamily="18" charset="0"/>
                      </a:rPr>
                      <m:t>Δ</m:t>
                    </m:r>
                    <m:r>
                      <a:rPr lang="en-US" sz="2400" i="1">
                        <a:latin typeface="Cambria Math" panose="02040503050406030204" pitchFamily="18" charset="0"/>
                      </a:rPr>
                      <m:t>𝜃</m:t>
                    </m:r>
                    <m:r>
                      <a:rPr lang="en-US" sz="2400" i="1">
                        <a:latin typeface="Cambria Math" panose="02040503050406030204" pitchFamily="18" charset="0"/>
                      </a:rPr>
                      <m:t>=</m:t>
                    </m:r>
                    <m:r>
                      <a:rPr lang="en-US" sz="2400" i="1">
                        <a:latin typeface="Cambria Math" panose="02040503050406030204" pitchFamily="18" charset="0"/>
                      </a:rPr>
                      <m:t>𝜔</m:t>
                    </m:r>
                    <m:r>
                      <m:rPr>
                        <m:sty m:val="p"/>
                      </m:rPr>
                      <a:rPr lang="en-US" sz="2400">
                        <a:latin typeface="Cambria Math" panose="02040503050406030204" pitchFamily="18" charset="0"/>
                      </a:rPr>
                      <m:t>Δt</m:t>
                    </m:r>
                  </m:oMath>
                </a14:m>
                <a:endParaRPr lang="en-US" sz="2400" dirty="0"/>
              </a:p>
              <a:p>
                <a:pPr>
                  <a:spcAft>
                    <a:spcPts val="1200"/>
                  </a:spcAft>
                </a:pPr>
                <a:r>
                  <a:rPr lang="en-US" sz="2400" dirty="0"/>
                  <a:t>Also:		</a:t>
                </a:r>
                <a14:m>
                  <m:oMath xmlns:m="http://schemas.openxmlformats.org/officeDocument/2006/math">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cos</m:t>
                        </m:r>
                      </m:fName>
                      <m:e>
                        <m:r>
                          <m:rPr>
                            <m:sty m:val="p"/>
                          </m:rPr>
                          <a:rPr lang="en-US" sz="2400">
                            <a:latin typeface="Cambria Math" panose="02040503050406030204" pitchFamily="18" charset="0"/>
                          </a:rPr>
                          <m:t>Δ</m:t>
                        </m:r>
                        <m:r>
                          <a:rPr lang="en-US" sz="2400" i="1">
                            <a:latin typeface="Cambria Math" panose="02040503050406030204" pitchFamily="18" charset="0"/>
                          </a:rPr>
                          <m:t>𝜃</m:t>
                        </m:r>
                      </m:e>
                    </m:func>
                  </m:oMath>
                </a14:m>
                <a:endParaRPr lang="en-US" sz="2400" dirty="0"/>
              </a:p>
              <a:p>
                <a:pPr>
                  <a:spcAft>
                    <a:spcPts val="1200"/>
                  </a:spcAft>
                </a:pPr>
                <a:r>
                  <a:rPr lang="en-US" sz="2400" dirty="0"/>
                  <a:t>Substituting:	</a:t>
                </a:r>
                <a14:m>
                  <m:oMath xmlns:m="http://schemas.openxmlformats.org/officeDocument/2006/math">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𝑟</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cos</m:t>
                        </m:r>
                      </m:fName>
                      <m:e>
                        <m:r>
                          <a:rPr lang="en-US" sz="2400" i="1">
                            <a:latin typeface="Cambria Math" panose="02040503050406030204" pitchFamily="18" charset="0"/>
                          </a:rPr>
                          <m:t>(</m:t>
                        </m:r>
                        <m:r>
                          <a:rPr lang="en-US" sz="2400" i="1">
                            <a:latin typeface="Cambria Math" panose="02040503050406030204" pitchFamily="18" charset="0"/>
                          </a:rPr>
                          <m:t>𝜔</m:t>
                        </m:r>
                        <m:r>
                          <m:rPr>
                            <m:sty m:val="p"/>
                          </m:rPr>
                          <a:rPr lang="en-US" sz="2400">
                            <a:latin typeface="Cambria Math" panose="02040503050406030204" pitchFamily="18" charset="0"/>
                          </a:rPr>
                          <m:t>Δ</m:t>
                        </m:r>
                        <m:r>
                          <a:rPr lang="en-US" sz="2400" i="1">
                            <a:latin typeface="Cambria Math" panose="02040503050406030204" pitchFamily="18" charset="0"/>
                          </a:rPr>
                          <m:t>𝑡</m:t>
                        </m:r>
                        <m:r>
                          <a:rPr lang="en-US" sz="2400" i="1">
                            <a:latin typeface="Cambria Math" panose="02040503050406030204" pitchFamily="18" charset="0"/>
                          </a:rPr>
                          <m:t>)</m:t>
                        </m:r>
                      </m:e>
                    </m:func>
                  </m:oMath>
                </a14:m>
                <a:endParaRPr lang="en-US" sz="2400" dirty="0"/>
              </a:p>
              <a:p>
                <a:pPr>
                  <a:spcAft>
                    <a:spcPts val="1200"/>
                  </a:spcAft>
                </a:pPr>
                <a:r>
                  <a:rPr lang="en-US" sz="2400" dirty="0">
                    <a:solidFill>
                      <a:schemeClr val="bg1">
                        <a:lumMod val="50000"/>
                      </a:schemeClr>
                    </a:solidFill>
                  </a:rPr>
                  <a:t>[slide 9]:	</a:t>
                </a:r>
                <a14:m>
                  <m:oMath xmlns:m="http://schemas.openxmlformats.org/officeDocument/2006/math">
                    <m:r>
                      <a:rPr lang="en-US" sz="2400" i="1" dirty="0">
                        <a:latin typeface="Cambria Math" panose="02040503050406030204" pitchFamily="18" charset="0"/>
                      </a:rPr>
                      <m:t>𝜔</m:t>
                    </m:r>
                    <m:r>
                      <a:rPr lang="en-US" sz="2400" i="1" dirty="0">
                        <a:latin typeface="Cambria Math" panose="02040503050406030204" pitchFamily="18" charset="0"/>
                      </a:rPr>
                      <m:t>=</m:t>
                    </m:r>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i="1" dirty="0">
                            <a:latin typeface="Cambria Math" panose="02040503050406030204" pitchFamily="18" charset="0"/>
                          </a:rPr>
                          <m:t>𝜋</m:t>
                        </m:r>
                      </m:num>
                      <m:den>
                        <m:r>
                          <a:rPr lang="en-US" sz="2400" i="1" dirty="0">
                            <a:latin typeface="Cambria Math" panose="02040503050406030204" pitchFamily="18" charset="0"/>
                          </a:rPr>
                          <m:t>𝑇</m:t>
                        </m:r>
                      </m:den>
                    </m:f>
                  </m:oMath>
                </a14:m>
                <a:endParaRPr lang="en-US" sz="2400" dirty="0"/>
              </a:p>
              <a:p>
                <a:pPr>
                  <a:spcAft>
                    <a:spcPts val="1200"/>
                  </a:spcAft>
                </a:pPr>
                <a:r>
                  <a:rPr lang="en-US" sz="2400" dirty="0">
                    <a:solidFill>
                      <a:schemeClr val="bg1">
                        <a:lumMod val="50000"/>
                      </a:schemeClr>
                    </a:solidFill>
                  </a:rPr>
                  <a:t>[slide 12]:	</a:t>
                </a:r>
                <a14:m>
                  <m:oMath xmlns:m="http://schemas.openxmlformats.org/officeDocument/2006/math">
                    <m:r>
                      <a:rPr lang="en-US" sz="2400" i="1" dirty="0">
                        <a:latin typeface="Cambria Math" panose="02040503050406030204" pitchFamily="18" charset="0"/>
                      </a:rPr>
                      <m:t>𝑟</m:t>
                    </m:r>
                    <m:r>
                      <a:rPr lang="en-US" sz="2400" i="1" dirty="0">
                        <a:latin typeface="Cambria Math" panose="02040503050406030204" pitchFamily="18" charset="0"/>
                      </a:rPr>
                      <m:t> = </m:t>
                    </m:r>
                    <m:r>
                      <a:rPr lang="en-US" sz="2400" i="1" dirty="0">
                        <a:latin typeface="Cambria Math" panose="02040503050406030204" pitchFamily="18" charset="0"/>
                      </a:rPr>
                      <m:t>𝐴</m:t>
                    </m:r>
                  </m:oMath>
                </a14:m>
                <a:endParaRPr lang="en-US" sz="2400" dirty="0"/>
              </a:p>
              <a:p>
                <a:pPr>
                  <a:spcAft>
                    <a:spcPts val="1200"/>
                  </a:spcAft>
                </a:pPr>
                <a:endParaRPr lang="en-US" sz="2400" dirty="0"/>
              </a:p>
              <a:p>
                <a:pPr>
                  <a:spcAft>
                    <a:spcPts val="1200"/>
                  </a:spcAft>
                </a:pPr>
                <a:r>
                  <a:rPr lang="en-US" sz="2400" dirty="0"/>
                  <a:t>Combining:	</a:t>
                </a:r>
                <a14:m>
                  <m:oMath xmlns:m="http://schemas.openxmlformats.org/officeDocument/2006/math">
                    <m:r>
                      <a:rPr lang="en-US" sz="2800" b="1" i="1">
                        <a:latin typeface="Cambria Math" panose="02040503050406030204" pitchFamily="18" charset="0"/>
                      </a:rPr>
                      <m:t>𝒙</m:t>
                    </m:r>
                    <m:r>
                      <a:rPr lang="en-US" sz="2800" b="1" i="1">
                        <a:latin typeface="Cambria Math" panose="02040503050406030204" pitchFamily="18" charset="0"/>
                      </a:rPr>
                      <m:t>=</m:t>
                    </m:r>
                    <m:r>
                      <a:rPr lang="en-US" sz="2800" b="1" i="1">
                        <a:latin typeface="Cambria Math" panose="02040503050406030204" pitchFamily="18" charset="0"/>
                      </a:rPr>
                      <m:t>𝑨</m:t>
                    </m:r>
                    <m:func>
                      <m:funcPr>
                        <m:ctrlPr>
                          <a:rPr lang="en-US" sz="2800" b="1" i="1">
                            <a:latin typeface="Cambria Math" panose="02040503050406030204" pitchFamily="18" charset="0"/>
                          </a:rPr>
                        </m:ctrlPr>
                      </m:funcPr>
                      <m:fName>
                        <m:r>
                          <a:rPr lang="en-US" sz="2800" b="1">
                            <a:latin typeface="Cambria Math" panose="02040503050406030204" pitchFamily="18" charset="0"/>
                          </a:rPr>
                          <m:t>𝐜𝐨𝐬</m:t>
                        </m:r>
                      </m:fName>
                      <m:e>
                        <m:d>
                          <m:dPr>
                            <m:ctrlPr>
                              <a:rPr lang="en-US" sz="2800" b="1" i="1">
                                <a:latin typeface="Cambria Math" panose="02040503050406030204" pitchFamily="18" charset="0"/>
                              </a:rPr>
                            </m:ctrlPr>
                          </m:dPr>
                          <m:e>
                            <m:f>
                              <m:fPr>
                                <m:ctrlPr>
                                  <a:rPr lang="en-US" sz="2800" b="1" i="1" dirty="0">
                                    <a:latin typeface="Cambria Math" panose="02040503050406030204" pitchFamily="18" charset="0"/>
                                  </a:rPr>
                                </m:ctrlPr>
                              </m:fPr>
                              <m:num>
                                <m:r>
                                  <a:rPr lang="en-US" sz="2800" b="1" i="1" dirty="0">
                                    <a:latin typeface="Cambria Math" panose="02040503050406030204" pitchFamily="18" charset="0"/>
                                  </a:rPr>
                                  <m:t>𝟐</m:t>
                                </m:r>
                                <m:r>
                                  <a:rPr lang="en-US" sz="2800" b="1" i="1" dirty="0">
                                    <a:latin typeface="Cambria Math" panose="02040503050406030204" pitchFamily="18" charset="0"/>
                                  </a:rPr>
                                  <m:t>𝝅</m:t>
                                </m:r>
                                <m:r>
                                  <a:rPr lang="en-US" sz="2800" b="1" dirty="0">
                                    <a:latin typeface="Cambria Math" panose="02040503050406030204" pitchFamily="18" charset="0"/>
                                  </a:rPr>
                                  <m:t>𝚫</m:t>
                                </m:r>
                                <m:r>
                                  <a:rPr lang="en-US" sz="2800" b="1" dirty="0">
                                    <a:latin typeface="Cambria Math" panose="02040503050406030204" pitchFamily="18" charset="0"/>
                                  </a:rPr>
                                  <m:t>𝐭</m:t>
                                </m:r>
                                <m:r>
                                  <a:rPr lang="en-US" sz="2800" b="1" dirty="0">
                                    <a:latin typeface="Cambria Math" panose="02040503050406030204" pitchFamily="18" charset="0"/>
                                  </a:rPr>
                                  <m:t> </m:t>
                                </m:r>
                              </m:num>
                              <m:den>
                                <m:r>
                                  <a:rPr lang="en-US" sz="2800" b="1" i="1" dirty="0">
                                    <a:latin typeface="Cambria Math" panose="02040503050406030204" pitchFamily="18" charset="0"/>
                                  </a:rPr>
                                  <m:t>𝑻</m:t>
                                </m:r>
                              </m:den>
                            </m:f>
                          </m:e>
                        </m:d>
                      </m:e>
                    </m:func>
                  </m:oMath>
                </a14:m>
                <a:r>
                  <a:rPr lang="en-US" sz="2400" dirty="0">
                    <a:solidFill>
                      <a:schemeClr val="bg1">
                        <a:lumMod val="50000"/>
                      </a:schemeClr>
                    </a:solidFill>
                  </a:rPr>
                  <a:t>	</a:t>
                </a:r>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2587586" y="2683364"/>
                <a:ext cx="5351565" cy="4201728"/>
              </a:xfrm>
              <a:prstGeom prst="rect">
                <a:avLst/>
              </a:prstGeom>
              <a:blipFill>
                <a:blip r:embed="rId4"/>
                <a:stretch>
                  <a:fillRect l="-1591"/>
                </a:stretch>
              </a:blipFill>
              <a:ln>
                <a:solidFill>
                  <a:schemeClr val="tx1"/>
                </a:solidFill>
                <a:prstDash val="dash"/>
              </a:ln>
            </p:spPr>
            <p:txBody>
              <a:bodyPr/>
              <a:lstStyle/>
              <a:p>
                <a:r>
                  <a:rPr lang="en-US">
                    <a:noFill/>
                  </a:rPr>
                  <a:t> </a:t>
                </a:r>
              </a:p>
            </p:txBody>
          </p:sp>
        </mc:Fallback>
      </mc:AlternateContent>
      <p:grpSp>
        <p:nvGrpSpPr>
          <p:cNvPr id="26" name="Group 25"/>
          <p:cNvGrpSpPr/>
          <p:nvPr/>
        </p:nvGrpSpPr>
        <p:grpSpPr>
          <a:xfrm>
            <a:off x="8189712" y="2708176"/>
            <a:ext cx="4808867" cy="2735248"/>
            <a:chOff x="6564110" y="1793776"/>
            <a:chExt cx="4808867" cy="2735248"/>
          </a:xfrm>
        </p:grpSpPr>
        <p:grpSp>
          <p:nvGrpSpPr>
            <p:cNvPr id="16" name="Group 15"/>
            <p:cNvGrpSpPr/>
            <p:nvPr/>
          </p:nvGrpSpPr>
          <p:grpSpPr>
            <a:xfrm>
              <a:off x="6845398" y="1793776"/>
              <a:ext cx="4527579" cy="2735248"/>
              <a:chOff x="1778831" y="1769265"/>
              <a:chExt cx="4714960" cy="2911223"/>
            </a:xfrm>
          </p:grpSpPr>
          <p:grpSp>
            <p:nvGrpSpPr>
              <p:cNvPr id="17" name="Group 16"/>
              <p:cNvGrpSpPr/>
              <p:nvPr/>
            </p:nvGrpSpPr>
            <p:grpSpPr>
              <a:xfrm>
                <a:off x="2006434" y="2149861"/>
                <a:ext cx="4487357" cy="2530627"/>
                <a:chOff x="2006434" y="2149861"/>
                <a:chExt cx="4487357" cy="2530627"/>
              </a:xfrm>
            </p:grpSpPr>
            <p:pic>
              <p:nvPicPr>
                <p:cNvPr id="20" name="Picture 2" descr="Image result for sine wave"/>
                <p:cNvPicPr>
                  <a:picLocks noChangeAspect="1" noChangeArrowheads="1"/>
                </p:cNvPicPr>
                <p:nvPr/>
              </p:nvPicPr>
              <p:blipFill rotWithShape="1">
                <a:blip r:embed="rId5">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8" name="TextBox 17"/>
                  <p:cNvSpPr txBox="1"/>
                  <p:nvPr/>
                </p:nvSpPr>
                <p:spPr>
                  <a:xfrm>
                    <a:off x="1778831" y="1769265"/>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2" cy="39309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761996" y="3352586"/>
                    <a:ext cx="520532" cy="3930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2" cy="393093"/>
                  </a:xfrm>
                  <a:prstGeom prst="rect">
                    <a:avLst/>
                  </a:prstGeom>
                  <a:blipFill>
                    <a:blip r:embed="rId7"/>
                    <a:stretch>
                      <a:fillRect/>
                    </a:stretch>
                  </a:blipFill>
                </p:spPr>
                <p:txBody>
                  <a:bodyPr/>
                  <a:lstStyle/>
                  <a:p>
                    <a:r>
                      <a:rPr lang="en-US">
                        <a:noFill/>
                      </a:rPr>
                      <a:t> </a:t>
                    </a:r>
                  </a:p>
                </p:txBody>
              </p:sp>
            </mc:Fallback>
          </mc:AlternateContent>
        </p:grpSp>
        <p:cxnSp>
          <p:nvCxnSpPr>
            <p:cNvPr id="10" name="Straight Arrow Connector 9"/>
            <p:cNvCxnSpPr/>
            <p:nvPr/>
          </p:nvCxnSpPr>
          <p:spPr>
            <a:xfrm flipH="1">
              <a:off x="6923679"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6564110" y="2623189"/>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564110" y="2623189"/>
                  <a:ext cx="499845"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8708097" y="1936919"/>
                  <a:ext cx="49984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708097" y="1936919"/>
                  <a:ext cx="499845" cy="369332"/>
                </a:xfrm>
                <a:prstGeom prst="rect">
                  <a:avLst/>
                </a:prstGeom>
                <a:blipFill>
                  <a:blip r:embed="rId9"/>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37</a:t>
            </a:fld>
            <a:endParaRPr lang="en-US"/>
          </a:p>
        </p:txBody>
      </p:sp>
    </p:spTree>
    <p:custDataLst>
      <p:tags r:id="rId1"/>
    </p:custDataLst>
    <p:extLst>
      <p:ext uri="{BB962C8B-B14F-4D97-AF65-F5344CB8AC3E}">
        <p14:creationId xmlns:p14="http://schemas.microsoft.com/office/powerpoint/2010/main" val="3560594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6" y="1196848"/>
            <a:ext cx="11272537"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What if the object did not start from x = r </a:t>
            </a:r>
            <a:r>
              <a:rPr lang="en-US" sz="2800" dirty="0">
                <a:solidFill>
                  <a:schemeClr val="bg1">
                    <a:lumMod val="50000"/>
                  </a:schemeClr>
                </a:solidFill>
                <a:latin typeface="Times New Roman" panose="02020603050405020304" pitchFamily="18" charset="0"/>
                <a:cs typeface="Times New Roman" panose="02020603050405020304" pitchFamily="18" charset="0"/>
              </a:rPr>
              <a:t>[compare with slide 10]</a:t>
            </a:r>
            <a:r>
              <a:rPr lang="en-US" sz="2800" b="1" dirty="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Suppose: at </a:t>
            </a:r>
            <a:r>
              <a:rPr lang="en-US" sz="2800" b="1" dirty="0">
                <a:latin typeface="Times New Roman" panose="02020603050405020304" pitchFamily="18" charset="0"/>
                <a:cs typeface="Times New Roman" panose="02020603050405020304" pitchFamily="18" charset="0"/>
              </a:rPr>
              <a:t>t = 0, x = 0</a:t>
            </a:r>
            <a:r>
              <a:rPr lang="en-US" sz="2800" dirty="0">
                <a:latin typeface="Times New Roman" panose="02020603050405020304" pitchFamily="18" charset="0"/>
                <a:cs typeface="Times New Roman" panose="02020603050405020304" pitchFamily="18" charset="0"/>
              </a:rPr>
              <a:t>; how does it affect the equation in the previous slide?</a:t>
            </a:r>
          </a:p>
        </p:txBody>
      </p:sp>
      <p:grpSp>
        <p:nvGrpSpPr>
          <p:cNvPr id="34" name="Group 33"/>
          <p:cNvGrpSpPr/>
          <p:nvPr/>
        </p:nvGrpSpPr>
        <p:grpSpPr>
          <a:xfrm>
            <a:off x="1895843" y="2459027"/>
            <a:ext cx="2767794" cy="2504586"/>
            <a:chOff x="6484696" y="1443462"/>
            <a:chExt cx="2767794" cy="2504586"/>
          </a:xfrm>
        </p:grpSpPr>
        <p:grpSp>
          <p:nvGrpSpPr>
            <p:cNvPr id="41" name="Group 40"/>
            <p:cNvGrpSpPr/>
            <p:nvPr/>
          </p:nvGrpSpPr>
          <p:grpSpPr>
            <a:xfrm>
              <a:off x="6484696" y="1443462"/>
              <a:ext cx="2767794" cy="2504586"/>
              <a:chOff x="6507503" y="2269007"/>
              <a:chExt cx="2168213" cy="1962030"/>
            </a:xfrm>
          </p:grpSpPr>
          <p:grpSp>
            <p:nvGrpSpPr>
              <p:cNvPr id="42" name="Group 41"/>
              <p:cNvGrpSpPr/>
              <p:nvPr/>
            </p:nvGrpSpPr>
            <p:grpSpPr>
              <a:xfrm>
                <a:off x="6860480" y="2660070"/>
                <a:ext cx="1493106" cy="1570967"/>
                <a:chOff x="6860480" y="2660070"/>
                <a:chExt cx="1493106" cy="1570967"/>
              </a:xfrm>
            </p:grpSpPr>
            <p:grpSp>
              <p:nvGrpSpPr>
                <p:cNvPr id="44" name="Group 43"/>
                <p:cNvGrpSpPr/>
                <p:nvPr/>
              </p:nvGrpSpPr>
              <p:grpSpPr>
                <a:xfrm>
                  <a:off x="6860480" y="2660070"/>
                  <a:ext cx="1493106" cy="1570967"/>
                  <a:chOff x="6860480" y="2660070"/>
                  <a:chExt cx="1493106" cy="1570967"/>
                </a:xfrm>
              </p:grpSpPr>
              <p:grpSp>
                <p:nvGrpSpPr>
                  <p:cNvPr id="46" name="Group 45"/>
                  <p:cNvGrpSpPr/>
                  <p:nvPr/>
                </p:nvGrpSpPr>
                <p:grpSpPr>
                  <a:xfrm>
                    <a:off x="6860480" y="2660070"/>
                    <a:ext cx="1493106" cy="1570967"/>
                    <a:chOff x="6860480" y="2660070"/>
                    <a:chExt cx="1493106" cy="1570967"/>
                  </a:xfrm>
                </p:grpSpPr>
                <p:cxnSp>
                  <p:nvCxnSpPr>
                    <p:cNvPr id="48" name="Straight Connector 47"/>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47" name="Oval 46"/>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a:spLocks noChangeAspect="1"/>
                </p:cNvSpPr>
                <p:nvPr/>
              </p:nvSpPr>
              <p:spPr>
                <a:xfrm flipV="1">
                  <a:off x="7509394" y="2832373"/>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43" name="TextBox 42"/>
                  <p:cNvSpPr txBox="1"/>
                  <p:nvPr/>
                </p:nvSpPr>
                <p:spPr>
                  <a:xfrm>
                    <a:off x="6507503" y="2269007"/>
                    <a:ext cx="2168213" cy="2652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=0: </m:t>
                          </m:r>
                          <m:r>
                            <a:rPr lang="en-US" sz="1600" i="1">
                              <a:latin typeface="Cambria Math" panose="02040503050406030204" pitchFamily="18" charset="0"/>
                            </a:rPr>
                            <m:t>𝜃</m:t>
                          </m:r>
                          <m:r>
                            <a:rPr lang="en-US" sz="1600" i="1">
                              <a:latin typeface="Cambria Math" panose="02040503050406030204" pitchFamily="18" charset="0"/>
                            </a:rPr>
                            <m:t>=90°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43" name="TextBox 42"/>
                  <p:cNvSpPr txBox="1">
                    <a:spLocks noRot="1" noChangeAspect="1" noMove="1" noResize="1" noEditPoints="1" noAdjustHandles="1" noChangeArrowheads="1" noChangeShapeType="1" noTextEdit="1"/>
                  </p:cNvSpPr>
                  <p:nvPr/>
                </p:nvSpPr>
                <p:spPr>
                  <a:xfrm>
                    <a:off x="6507503" y="2269007"/>
                    <a:ext cx="2168213" cy="265215"/>
                  </a:xfrm>
                  <a:prstGeom prst="rect">
                    <a:avLst/>
                  </a:prstGeom>
                  <a:blipFill>
                    <a:blip r:embed="rId3"/>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2" name="TextBox 81"/>
                <p:cNvSpPr txBox="1"/>
                <p:nvPr/>
              </p:nvSpPr>
              <p:spPr>
                <a:xfrm>
                  <a:off x="7775387" y="264615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90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2" name="TextBox 81"/>
                <p:cNvSpPr txBox="1">
                  <a:spLocks noRot="1" noChangeAspect="1" noMove="1" noResize="1" noEditPoints="1" noAdjustHandles="1" noChangeArrowheads="1" noChangeShapeType="1" noTextEdit="1"/>
                </p:cNvSpPr>
                <p:nvPr/>
              </p:nvSpPr>
              <p:spPr>
                <a:xfrm>
                  <a:off x="7775387" y="2646155"/>
                  <a:ext cx="747010" cy="338554"/>
                </a:xfrm>
                <a:prstGeom prst="rect">
                  <a:avLst/>
                </a:prstGeom>
                <a:blipFill>
                  <a:blip r:embed="rId6"/>
                  <a:stretch>
                    <a:fillRect/>
                  </a:stretch>
                </a:blipFill>
              </p:spPr>
              <p:txBody>
                <a:bodyPr/>
                <a:lstStyle/>
                <a:p>
                  <a:r>
                    <a:rPr lang="en-US">
                      <a:noFill/>
                    </a:rPr>
                    <a:t> </a:t>
                  </a:r>
                </a:p>
              </p:txBody>
            </p:sp>
          </mc:Fallback>
        </mc:AlternateContent>
      </p:grpSp>
      <p:grpSp>
        <p:nvGrpSpPr>
          <p:cNvPr id="33" name="Group 32"/>
          <p:cNvGrpSpPr/>
          <p:nvPr/>
        </p:nvGrpSpPr>
        <p:grpSpPr>
          <a:xfrm>
            <a:off x="4678623" y="2462754"/>
            <a:ext cx="3121501" cy="2520084"/>
            <a:chOff x="3409690" y="4061299"/>
            <a:chExt cx="3121501" cy="2520084"/>
          </a:xfrm>
        </p:grpSpPr>
        <p:grpSp>
          <p:nvGrpSpPr>
            <p:cNvPr id="32" name="Group 31"/>
            <p:cNvGrpSpPr/>
            <p:nvPr/>
          </p:nvGrpSpPr>
          <p:grpSpPr>
            <a:xfrm>
              <a:off x="3409690" y="4061299"/>
              <a:ext cx="3121501" cy="2520084"/>
              <a:chOff x="3409690" y="4061299"/>
              <a:chExt cx="3121501" cy="2520084"/>
            </a:xfrm>
          </p:grpSpPr>
          <p:grpSp>
            <p:nvGrpSpPr>
              <p:cNvPr id="94" name="Group 93"/>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95" name="TextBox 94"/>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135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95" name="TextBox 94"/>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7"/>
                      <a:stretch>
                        <a:fillRect/>
                      </a:stretch>
                    </a:blipFill>
                  </p:spPr>
                  <p:txBody>
                    <a:bodyPr/>
                    <a:lstStyle/>
                    <a:p>
                      <a:r>
                        <a:rPr lang="en-US">
                          <a:noFill/>
                        </a:rPr>
                        <a:t> </a:t>
                      </a:r>
                    </a:p>
                  </p:txBody>
                </p:sp>
              </mc:Fallback>
            </mc:AlternateContent>
            <p:grpSp>
              <p:nvGrpSpPr>
                <p:cNvPr id="96" name="Group 95"/>
                <p:cNvGrpSpPr/>
                <p:nvPr/>
              </p:nvGrpSpPr>
              <p:grpSpPr>
                <a:xfrm>
                  <a:off x="3411712" y="1430793"/>
                  <a:ext cx="3121501" cy="2520084"/>
                  <a:chOff x="6348252" y="2256866"/>
                  <a:chExt cx="2445297" cy="1974171"/>
                </a:xfrm>
              </p:grpSpPr>
              <p:grpSp>
                <p:nvGrpSpPr>
                  <p:cNvPr id="97" name="Group 96"/>
                  <p:cNvGrpSpPr/>
                  <p:nvPr/>
                </p:nvGrpSpPr>
                <p:grpSpPr>
                  <a:xfrm>
                    <a:off x="6860480" y="2660070"/>
                    <a:ext cx="1493106" cy="1570967"/>
                    <a:chOff x="6860480" y="2660070"/>
                    <a:chExt cx="1493106" cy="1570967"/>
                  </a:xfrm>
                </p:grpSpPr>
                <p:sp>
                  <p:nvSpPr>
                    <p:cNvPr id="100" name="Oval 99"/>
                    <p:cNvSpPr>
                      <a:spLocks noChangeAspect="1"/>
                    </p:cNvSpPr>
                    <p:nvPr/>
                  </p:nvSpPr>
                  <p:spPr>
                    <a:xfrm flipV="1">
                      <a:off x="7181591"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9" name="Group 98"/>
                    <p:cNvGrpSpPr/>
                    <p:nvPr/>
                  </p:nvGrpSpPr>
                  <p:grpSpPr>
                    <a:xfrm>
                      <a:off x="6860480" y="2660070"/>
                      <a:ext cx="1493106" cy="1570967"/>
                      <a:chOff x="6860480" y="2660070"/>
                      <a:chExt cx="1493106" cy="1570967"/>
                    </a:xfrm>
                  </p:grpSpPr>
                  <p:grpSp>
                    <p:nvGrpSpPr>
                      <p:cNvPr id="101" name="Group 100"/>
                      <p:cNvGrpSpPr/>
                      <p:nvPr/>
                    </p:nvGrpSpPr>
                    <p:grpSpPr>
                      <a:xfrm>
                        <a:off x="6860480" y="2660070"/>
                        <a:ext cx="1493106" cy="1570967"/>
                        <a:chOff x="6860480" y="2660070"/>
                        <a:chExt cx="1493106" cy="1570967"/>
                      </a:xfrm>
                    </p:grpSpPr>
                    <p:cxnSp>
                      <p:nvCxnSpPr>
                        <p:cNvPr id="103" name="Straight Connector 102"/>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02" name="Oval 101"/>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98" name="TextBox 97"/>
                      <p:cNvSpPr txBox="1"/>
                      <p:nvPr/>
                    </p:nvSpPr>
                    <p:spPr>
                      <a:xfrm>
                        <a:off x="6348252" y="2256866"/>
                        <a:ext cx="2445297" cy="43474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=135°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98" name="TextBox 97"/>
                      <p:cNvSpPr txBox="1">
                        <a:spLocks noRot="1" noChangeAspect="1" noMove="1" noResize="1" noEditPoints="1" noAdjustHandles="1" noChangeArrowheads="1" noChangeShapeType="1" noTextEdit="1"/>
                      </p:cNvSpPr>
                      <p:nvPr/>
                    </p:nvSpPr>
                    <p:spPr>
                      <a:xfrm>
                        <a:off x="6348252" y="2256866"/>
                        <a:ext cx="2445297" cy="434742"/>
                      </a:xfrm>
                      <a:prstGeom prst="rect">
                        <a:avLst/>
                      </a:prstGeom>
                      <a:blipFill>
                        <a:blip r:embed="rId8"/>
                        <a:stretch>
                          <a:fillRect/>
                        </a:stretch>
                      </a:blipFill>
                    </p:spPr>
                    <p:txBody>
                      <a:bodyPr/>
                      <a:lstStyle/>
                      <a:p>
                        <a:r>
                          <a:rPr lang="en-US">
                            <a:noFill/>
                          </a:rPr>
                          <a:t> </a:t>
                        </a:r>
                      </a:p>
                    </p:txBody>
                  </p:sp>
                </mc:Fallback>
              </mc:AlternateContent>
            </p:grpSp>
          </p:grpSp>
          <p:cxnSp>
            <p:nvCxnSpPr>
              <p:cNvPr id="105" name="Straight Connector 104"/>
              <p:cNvCxnSpPr>
                <a:endCxn id="100" idx="7"/>
              </p:cNvCxnSpPr>
              <p:nvPr/>
            </p:nvCxnSpPr>
            <p:spPr>
              <a:xfrm flipH="1" flipV="1">
                <a:off x="4686248" y="5148204"/>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08" name="Arc 10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0" name="Group 39"/>
          <p:cNvGrpSpPr/>
          <p:nvPr/>
        </p:nvGrpSpPr>
        <p:grpSpPr>
          <a:xfrm>
            <a:off x="7821668" y="2446848"/>
            <a:ext cx="2774968" cy="2543182"/>
            <a:chOff x="341489" y="3994966"/>
            <a:chExt cx="2774968" cy="2543182"/>
          </a:xfrm>
        </p:grpSpPr>
        <mc:AlternateContent xmlns:mc="http://schemas.openxmlformats.org/markup-compatibility/2006" xmlns:a14="http://schemas.microsoft.com/office/drawing/2010/main">
          <mc:Choice Requires="a14">
            <p:sp>
              <p:nvSpPr>
                <p:cNvPr id="83" name="TextBox 82"/>
                <p:cNvSpPr txBox="1"/>
                <p:nvPr/>
              </p:nvSpPr>
              <p:spPr>
                <a:xfrm>
                  <a:off x="1719773" y="4956868"/>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180</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83" name="TextBox 82"/>
                <p:cNvSpPr txBox="1">
                  <a:spLocks noRot="1" noChangeAspect="1" noMove="1" noResize="1" noEditPoints="1" noAdjustHandles="1" noChangeArrowheads="1" noChangeShapeType="1" noTextEdit="1"/>
                </p:cNvSpPr>
                <p:nvPr/>
              </p:nvSpPr>
              <p:spPr>
                <a:xfrm>
                  <a:off x="1719773" y="4956868"/>
                  <a:ext cx="747010" cy="338554"/>
                </a:xfrm>
                <a:prstGeom prst="rect">
                  <a:avLst/>
                </a:prstGeom>
                <a:blipFill>
                  <a:blip r:embed="rId9"/>
                  <a:stretch>
                    <a:fillRect/>
                  </a:stretch>
                </a:blipFill>
              </p:spPr>
              <p:txBody>
                <a:bodyPr/>
                <a:lstStyle/>
                <a:p>
                  <a:r>
                    <a:rPr lang="en-US">
                      <a:noFill/>
                    </a:rPr>
                    <a:t> </a:t>
                  </a:r>
                </a:p>
              </p:txBody>
            </p:sp>
          </mc:Fallback>
        </mc:AlternateContent>
        <p:grpSp>
          <p:nvGrpSpPr>
            <p:cNvPr id="35" name="Group 34"/>
            <p:cNvGrpSpPr/>
            <p:nvPr/>
          </p:nvGrpSpPr>
          <p:grpSpPr>
            <a:xfrm>
              <a:off x="341489" y="3994966"/>
              <a:ext cx="2774968" cy="2543182"/>
              <a:chOff x="341489" y="3994966"/>
              <a:chExt cx="2774968" cy="2543182"/>
            </a:xfrm>
          </p:grpSpPr>
          <p:grpSp>
            <p:nvGrpSpPr>
              <p:cNvPr id="50" name="Group 49"/>
              <p:cNvGrpSpPr/>
              <p:nvPr/>
            </p:nvGrpSpPr>
            <p:grpSpPr>
              <a:xfrm>
                <a:off x="341489" y="3994966"/>
                <a:ext cx="2774968" cy="2543182"/>
                <a:chOff x="6218893" y="2217755"/>
                <a:chExt cx="2196774" cy="2013282"/>
              </a:xfrm>
            </p:grpSpPr>
            <p:grpSp>
              <p:nvGrpSpPr>
                <p:cNvPr id="51" name="Group 50"/>
                <p:cNvGrpSpPr/>
                <p:nvPr/>
              </p:nvGrpSpPr>
              <p:grpSpPr>
                <a:xfrm>
                  <a:off x="6860480" y="2660070"/>
                  <a:ext cx="1493106" cy="1570967"/>
                  <a:chOff x="6860480" y="2660070"/>
                  <a:chExt cx="1493106" cy="1570967"/>
                </a:xfrm>
              </p:grpSpPr>
              <p:grpSp>
                <p:nvGrpSpPr>
                  <p:cNvPr id="53" name="Group 52"/>
                  <p:cNvGrpSpPr/>
                  <p:nvPr/>
                </p:nvGrpSpPr>
                <p:grpSpPr>
                  <a:xfrm>
                    <a:off x="6860480" y="2660070"/>
                    <a:ext cx="1493106" cy="1570967"/>
                    <a:chOff x="6860480" y="2660070"/>
                    <a:chExt cx="1493106" cy="1570967"/>
                  </a:xfrm>
                </p:grpSpPr>
                <p:grpSp>
                  <p:nvGrpSpPr>
                    <p:cNvPr id="55" name="Group 54"/>
                    <p:cNvGrpSpPr/>
                    <p:nvPr/>
                  </p:nvGrpSpPr>
                  <p:grpSpPr>
                    <a:xfrm>
                      <a:off x="6860480" y="2660070"/>
                      <a:ext cx="1493106" cy="1570967"/>
                      <a:chOff x="6860480" y="2660070"/>
                      <a:chExt cx="1493106" cy="1570967"/>
                    </a:xfrm>
                  </p:grpSpPr>
                  <p:cxnSp>
                    <p:nvCxnSpPr>
                      <p:cNvPr id="57" name="Straight Connector 56"/>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56" name="Oval 55"/>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a:spLocks noChangeAspect="1"/>
                  </p:cNvSpPr>
                  <p:nvPr/>
                </p:nvSpPr>
                <p:spPr>
                  <a:xfrm flipV="1">
                    <a:off x="6974222" y="335774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52" name="TextBox 51"/>
                    <p:cNvSpPr txBox="1"/>
                    <p:nvPr/>
                  </p:nvSpPr>
                  <p:spPr>
                    <a:xfrm>
                      <a:off x="6218893" y="2217755"/>
                      <a:ext cx="2196774" cy="4367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a:latin typeface="Cambria Math" panose="02040503050406030204" pitchFamily="18" charset="0"/>
                                  </a:rPr>
                                  <m:t>4</m:t>
                                </m:r>
                              </m:den>
                            </m:f>
                            <m:r>
                              <a:rPr lang="en-US" sz="1600">
                                <a:latin typeface="Cambria Math" panose="02040503050406030204" pitchFamily="18" charset="0"/>
                              </a:rPr>
                              <m:t>:</m:t>
                            </m:r>
                            <m:r>
                              <a:rPr lang="en-US" sz="1600" i="1">
                                <a:latin typeface="Cambria Math" panose="02040503050406030204" pitchFamily="18" charset="0"/>
                              </a:rPr>
                              <m:t>𝜃</m:t>
                            </m:r>
                            <m:r>
                              <a:rPr lang="en-US" sz="1600" i="1">
                                <a:latin typeface="Cambria Math" panose="02040503050406030204" pitchFamily="18" charset="0"/>
                              </a:rPr>
                              <m:t>=180°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52" name="TextBox 51"/>
                    <p:cNvSpPr txBox="1">
                      <a:spLocks noRot="1" noChangeAspect="1" noMove="1" noResize="1" noEditPoints="1" noAdjustHandles="1" noChangeArrowheads="1" noChangeShapeType="1" noTextEdit="1"/>
                    </p:cNvSpPr>
                    <p:nvPr/>
                  </p:nvSpPr>
                  <p:spPr>
                    <a:xfrm>
                      <a:off x="6218893" y="2217755"/>
                      <a:ext cx="2196774" cy="436790"/>
                    </a:xfrm>
                    <a:prstGeom prst="rect">
                      <a:avLst/>
                    </a:prstGeom>
                    <a:blipFill>
                      <a:blip r:embed="rId10"/>
                      <a:stretch>
                        <a:fillRect/>
                      </a:stretch>
                    </a:blipFill>
                  </p:spPr>
                  <p:txBody>
                    <a:bodyPr/>
                    <a:lstStyle/>
                    <a:p>
                      <a:r>
                        <a:rPr lang="en-US">
                          <a:noFill/>
                        </a:rPr>
                        <a:t> </a:t>
                      </a:r>
                    </a:p>
                  </p:txBody>
                </p:sp>
              </mc:Fallback>
            </mc:AlternateContent>
          </p:grpSp>
          <p:sp>
            <p:nvSpPr>
              <p:cNvPr id="110" name="Arc 109"/>
              <p:cNvSpPr/>
              <p:nvPr/>
            </p:nvSpPr>
            <p:spPr>
              <a:xfrm>
                <a:off x="1797263" y="5237185"/>
                <a:ext cx="696652" cy="582101"/>
              </a:xfrm>
              <a:prstGeom prst="arc">
                <a:avLst>
                  <a:gd name="adj1" fmla="val 10553386"/>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27" name="Group 126"/>
          <p:cNvGrpSpPr/>
          <p:nvPr/>
        </p:nvGrpSpPr>
        <p:grpSpPr>
          <a:xfrm>
            <a:off x="4696263" y="5030550"/>
            <a:ext cx="3121501" cy="2520084"/>
            <a:chOff x="3409690" y="4061299"/>
            <a:chExt cx="3121501" cy="2520084"/>
          </a:xfrm>
        </p:grpSpPr>
        <p:grpSp>
          <p:nvGrpSpPr>
            <p:cNvPr id="128" name="Group 127"/>
            <p:cNvGrpSpPr/>
            <p:nvPr/>
          </p:nvGrpSpPr>
          <p:grpSpPr>
            <a:xfrm>
              <a:off x="3409690" y="4061299"/>
              <a:ext cx="3121501" cy="2520084"/>
              <a:chOff x="3409690" y="4061299"/>
              <a:chExt cx="3121501" cy="2520084"/>
            </a:xfrm>
          </p:grpSpPr>
          <p:grpSp>
            <p:nvGrpSpPr>
              <p:cNvPr id="130" name="Group 129"/>
              <p:cNvGrpSpPr/>
              <p:nvPr/>
            </p:nvGrpSpPr>
            <p:grpSpPr>
              <a:xfrm>
                <a:off x="3409690" y="4061299"/>
                <a:ext cx="3121501" cy="2520084"/>
                <a:chOff x="3411712" y="1430793"/>
                <a:chExt cx="3121501" cy="2520084"/>
              </a:xfrm>
            </p:grpSpPr>
            <mc:AlternateContent xmlns:mc="http://schemas.openxmlformats.org/markup-compatibility/2006" xmlns:a14="http://schemas.microsoft.com/office/drawing/2010/main">
              <mc:Choice Requires="a14">
                <p:sp>
                  <p:nvSpPr>
                    <p:cNvPr id="132" name="TextBox 131"/>
                    <p:cNvSpPr txBox="1"/>
                    <p:nvPr/>
                  </p:nvSpPr>
                  <p:spPr>
                    <a:xfrm>
                      <a:off x="4926284" y="2462759"/>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315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32" name="TextBox 131"/>
                    <p:cNvSpPr txBox="1">
                      <a:spLocks noRot="1" noChangeAspect="1" noMove="1" noResize="1" noEditPoints="1" noAdjustHandles="1" noChangeArrowheads="1" noChangeShapeType="1" noTextEdit="1"/>
                    </p:cNvSpPr>
                    <p:nvPr/>
                  </p:nvSpPr>
                  <p:spPr>
                    <a:xfrm>
                      <a:off x="4926284" y="2462759"/>
                      <a:ext cx="747010" cy="338554"/>
                    </a:xfrm>
                    <a:prstGeom prst="rect">
                      <a:avLst/>
                    </a:prstGeom>
                    <a:blipFill>
                      <a:blip r:embed="rId11"/>
                      <a:stretch>
                        <a:fillRect/>
                      </a:stretch>
                    </a:blipFill>
                  </p:spPr>
                  <p:txBody>
                    <a:bodyPr/>
                    <a:lstStyle/>
                    <a:p>
                      <a:r>
                        <a:rPr lang="en-US">
                          <a:noFill/>
                        </a:rPr>
                        <a:t> </a:t>
                      </a:r>
                    </a:p>
                  </p:txBody>
                </p:sp>
              </mc:Fallback>
            </mc:AlternateContent>
            <p:grpSp>
              <p:nvGrpSpPr>
                <p:cNvPr id="133" name="Group 132"/>
                <p:cNvGrpSpPr/>
                <p:nvPr/>
              </p:nvGrpSpPr>
              <p:grpSpPr>
                <a:xfrm>
                  <a:off x="3411712" y="1430793"/>
                  <a:ext cx="3121501" cy="2520084"/>
                  <a:chOff x="6348252" y="2256866"/>
                  <a:chExt cx="2445297" cy="1974171"/>
                </a:xfrm>
              </p:grpSpPr>
              <p:grpSp>
                <p:nvGrpSpPr>
                  <p:cNvPr id="134" name="Group 133"/>
                  <p:cNvGrpSpPr/>
                  <p:nvPr/>
                </p:nvGrpSpPr>
                <p:grpSpPr>
                  <a:xfrm>
                    <a:off x="6860480" y="2660070"/>
                    <a:ext cx="1493106" cy="1570967"/>
                    <a:chOff x="6860480" y="2660070"/>
                    <a:chExt cx="1493106" cy="1570967"/>
                  </a:xfrm>
                </p:grpSpPr>
                <p:sp>
                  <p:nvSpPr>
                    <p:cNvPr id="136" name="Oval 135"/>
                    <p:cNvSpPr>
                      <a:spLocks noChangeAspect="1"/>
                    </p:cNvSpPr>
                    <p:nvPr/>
                  </p:nvSpPr>
                  <p:spPr>
                    <a:xfrm flipV="1">
                      <a:off x="7876072" y="375162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7" name="Group 136"/>
                    <p:cNvGrpSpPr/>
                    <p:nvPr/>
                  </p:nvGrpSpPr>
                  <p:grpSpPr>
                    <a:xfrm>
                      <a:off x="6860480" y="2660070"/>
                      <a:ext cx="1493106" cy="1570967"/>
                      <a:chOff x="6860480" y="2660070"/>
                      <a:chExt cx="1493106" cy="1570967"/>
                    </a:xfrm>
                  </p:grpSpPr>
                  <p:grpSp>
                    <p:nvGrpSpPr>
                      <p:cNvPr id="138" name="Group 137"/>
                      <p:cNvGrpSpPr/>
                      <p:nvPr/>
                    </p:nvGrpSpPr>
                    <p:grpSpPr>
                      <a:xfrm>
                        <a:off x="6860480" y="2660070"/>
                        <a:ext cx="1493106" cy="1570967"/>
                        <a:chOff x="6860480" y="2660070"/>
                        <a:chExt cx="1493106" cy="1570967"/>
                      </a:xfrm>
                    </p:grpSpPr>
                    <p:cxnSp>
                      <p:nvCxnSpPr>
                        <p:cNvPr id="140" name="Straight Connector 139"/>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39" name="Oval 138"/>
                      <p:cNvSpPr/>
                      <p:nvPr/>
                    </p:nvSpPr>
                    <p:spPr>
                      <a:xfrm>
                        <a:off x="7078089"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135" name="TextBox 134"/>
                      <p:cNvSpPr txBox="1"/>
                      <p:nvPr/>
                    </p:nvSpPr>
                    <p:spPr>
                      <a:xfrm>
                        <a:off x="6348252" y="2256866"/>
                        <a:ext cx="2445297"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5</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=315°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35" name="TextBox 134"/>
                      <p:cNvSpPr txBox="1">
                        <a:spLocks noRot="1" noChangeAspect="1" noMove="1" noResize="1" noEditPoints="1" noAdjustHandles="1" noChangeArrowheads="1" noChangeShapeType="1" noTextEdit="1"/>
                      </p:cNvSpPr>
                      <p:nvPr/>
                    </p:nvSpPr>
                    <p:spPr>
                      <a:xfrm>
                        <a:off x="6348252" y="2256866"/>
                        <a:ext cx="2445297" cy="438659"/>
                      </a:xfrm>
                      <a:prstGeom prst="rect">
                        <a:avLst/>
                      </a:prstGeom>
                      <a:blipFill>
                        <a:blip r:embed="rId12"/>
                        <a:stretch>
                          <a:fillRect/>
                        </a:stretch>
                      </a:blipFill>
                    </p:spPr>
                    <p:txBody>
                      <a:bodyPr/>
                      <a:lstStyle/>
                      <a:p>
                        <a:r>
                          <a:rPr lang="en-US">
                            <a:noFill/>
                          </a:rPr>
                          <a:t> </a:t>
                        </a:r>
                      </a:p>
                    </p:txBody>
                  </p:sp>
                </mc:Fallback>
              </mc:AlternateContent>
            </p:grpSp>
          </p:grpSp>
          <p:cxnSp>
            <p:nvCxnSpPr>
              <p:cNvPr id="131" name="Straight Connector 130"/>
              <p:cNvCxnSpPr/>
              <p:nvPr/>
            </p:nvCxnSpPr>
            <p:spPr>
              <a:xfrm flipH="1" flipV="1">
                <a:off x="5029821" y="5578763"/>
                <a:ext cx="357133" cy="413078"/>
              </a:xfrm>
              <a:prstGeom prst="line">
                <a:avLst/>
              </a:prstGeom>
              <a:ln/>
            </p:spPr>
            <p:style>
              <a:lnRef idx="1">
                <a:schemeClr val="dk1"/>
              </a:lnRef>
              <a:fillRef idx="0">
                <a:schemeClr val="dk1"/>
              </a:fillRef>
              <a:effectRef idx="0">
                <a:schemeClr val="dk1"/>
              </a:effectRef>
              <a:fontRef idx="minor">
                <a:schemeClr val="tx1"/>
              </a:fontRef>
            </p:style>
          </p:cxnSp>
        </p:grpSp>
        <p:sp>
          <p:nvSpPr>
            <p:cNvPr id="129" name="Arc 128"/>
            <p:cNvSpPr/>
            <p:nvPr/>
          </p:nvSpPr>
          <p:spPr>
            <a:xfrm>
              <a:off x="4678700" y="5279241"/>
              <a:ext cx="532653" cy="588748"/>
            </a:xfrm>
            <a:prstGeom prst="arc">
              <a:avLst>
                <a:gd name="adj1" fmla="val 208528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7"/>
          <p:cNvGrpSpPr/>
          <p:nvPr/>
        </p:nvGrpSpPr>
        <p:grpSpPr>
          <a:xfrm>
            <a:off x="10719209" y="2476501"/>
            <a:ext cx="3235798" cy="2520084"/>
            <a:chOff x="3142645" y="4013527"/>
            <a:chExt cx="3235798" cy="2520084"/>
          </a:xfrm>
        </p:grpSpPr>
        <p:grpSp>
          <p:nvGrpSpPr>
            <p:cNvPr id="114" name="Group 113"/>
            <p:cNvGrpSpPr/>
            <p:nvPr/>
          </p:nvGrpSpPr>
          <p:grpSpPr>
            <a:xfrm>
              <a:off x="3142645" y="4013527"/>
              <a:ext cx="3235798" cy="2520084"/>
              <a:chOff x="3267431" y="1430793"/>
              <a:chExt cx="3235798" cy="2520084"/>
            </a:xfrm>
          </p:grpSpPr>
          <p:grpSp>
            <p:nvGrpSpPr>
              <p:cNvPr id="115" name="Group 114"/>
              <p:cNvGrpSpPr/>
              <p:nvPr/>
            </p:nvGrpSpPr>
            <p:grpSpPr>
              <a:xfrm>
                <a:off x="3267431" y="1430793"/>
                <a:ext cx="3235798" cy="2520084"/>
                <a:chOff x="3313925" y="1430793"/>
                <a:chExt cx="3235798" cy="2520084"/>
              </a:xfrm>
            </p:grpSpPr>
            <mc:AlternateContent xmlns:mc="http://schemas.openxmlformats.org/markup-compatibility/2006" xmlns:a14="http://schemas.microsoft.com/office/drawing/2010/main">
              <mc:Choice Requires="a14">
                <p:sp>
                  <p:nvSpPr>
                    <p:cNvPr id="117" name="TextBox 116"/>
                    <p:cNvSpPr txBox="1"/>
                    <p:nvPr/>
                  </p:nvSpPr>
                  <p:spPr>
                    <a:xfrm>
                      <a:off x="5019272" y="2478257"/>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225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117" name="TextBox 116"/>
                    <p:cNvSpPr txBox="1">
                      <a:spLocks noRot="1" noChangeAspect="1" noMove="1" noResize="1" noEditPoints="1" noAdjustHandles="1" noChangeArrowheads="1" noChangeShapeType="1" noTextEdit="1"/>
                    </p:cNvSpPr>
                    <p:nvPr/>
                  </p:nvSpPr>
                  <p:spPr>
                    <a:xfrm>
                      <a:off x="5019272" y="2478257"/>
                      <a:ext cx="747010" cy="338554"/>
                    </a:xfrm>
                    <a:prstGeom prst="rect">
                      <a:avLst/>
                    </a:prstGeom>
                    <a:blipFill>
                      <a:blip r:embed="rId13"/>
                      <a:stretch>
                        <a:fillRect/>
                      </a:stretch>
                    </a:blipFill>
                  </p:spPr>
                  <p:txBody>
                    <a:bodyPr/>
                    <a:lstStyle/>
                    <a:p>
                      <a:r>
                        <a:rPr lang="en-US">
                          <a:noFill/>
                        </a:rPr>
                        <a:t> </a:t>
                      </a:r>
                    </a:p>
                  </p:txBody>
                </p:sp>
              </mc:Fallback>
            </mc:AlternateContent>
            <p:grpSp>
              <p:nvGrpSpPr>
                <p:cNvPr id="118" name="Group 117"/>
                <p:cNvGrpSpPr/>
                <p:nvPr/>
              </p:nvGrpSpPr>
              <p:grpSpPr>
                <a:xfrm>
                  <a:off x="3313925" y="1430793"/>
                  <a:ext cx="3235798" cy="2520084"/>
                  <a:chOff x="6271651" y="2256866"/>
                  <a:chExt cx="2534835" cy="1974171"/>
                </a:xfrm>
              </p:grpSpPr>
              <p:grpSp>
                <p:nvGrpSpPr>
                  <p:cNvPr id="119" name="Group 118"/>
                  <p:cNvGrpSpPr/>
                  <p:nvPr/>
                </p:nvGrpSpPr>
                <p:grpSpPr>
                  <a:xfrm>
                    <a:off x="6860480" y="2660070"/>
                    <a:ext cx="1493106" cy="1570967"/>
                    <a:chOff x="6860480" y="2660070"/>
                    <a:chExt cx="1493106" cy="1570967"/>
                  </a:xfrm>
                </p:grpSpPr>
                <p:grpSp>
                  <p:nvGrpSpPr>
                    <p:cNvPr id="121" name="Group 120"/>
                    <p:cNvGrpSpPr/>
                    <p:nvPr/>
                  </p:nvGrpSpPr>
                  <p:grpSpPr>
                    <a:xfrm>
                      <a:off x="6860480" y="2660070"/>
                      <a:ext cx="1493106" cy="1570967"/>
                      <a:chOff x="6860480" y="2660070"/>
                      <a:chExt cx="1493106" cy="1570967"/>
                    </a:xfrm>
                  </p:grpSpPr>
                  <p:grpSp>
                    <p:nvGrpSpPr>
                      <p:cNvPr id="123" name="Group 122"/>
                      <p:cNvGrpSpPr/>
                      <p:nvPr/>
                    </p:nvGrpSpPr>
                    <p:grpSpPr>
                      <a:xfrm>
                        <a:off x="6860480" y="2660070"/>
                        <a:ext cx="1493106" cy="1570967"/>
                        <a:chOff x="6860480" y="2660070"/>
                        <a:chExt cx="1493106" cy="1570967"/>
                      </a:xfrm>
                    </p:grpSpPr>
                    <p:cxnSp>
                      <p:nvCxnSpPr>
                        <p:cNvPr id="125" name="Straight Connector 124"/>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24" name="Oval 12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2" name="Oval 121"/>
                    <p:cNvSpPr>
                      <a:spLocks noChangeAspect="1"/>
                    </p:cNvSpPr>
                    <p:nvPr/>
                  </p:nvSpPr>
                  <p:spPr>
                    <a:xfrm flipV="1">
                      <a:off x="7165390" y="3743617"/>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20" name="TextBox 119"/>
                      <p:cNvSpPr txBox="1"/>
                      <p:nvPr/>
                    </p:nvSpPr>
                    <p:spPr>
                      <a:xfrm>
                        <a:off x="6271651" y="2256866"/>
                        <a:ext cx="2534835" cy="438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=225°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6271651" y="2256866"/>
                        <a:ext cx="2534835" cy="438659"/>
                      </a:xfrm>
                      <a:prstGeom prst="rect">
                        <a:avLst/>
                      </a:prstGeom>
                      <a:blipFill>
                        <a:blip r:embed="rId14"/>
                        <a:stretch>
                          <a:fillRect/>
                        </a:stretch>
                      </a:blipFill>
                    </p:spPr>
                    <p:txBody>
                      <a:bodyPr/>
                      <a:lstStyle/>
                      <a:p>
                        <a:r>
                          <a:rPr lang="en-US">
                            <a:noFill/>
                          </a:rPr>
                          <a:t> </a:t>
                        </a:r>
                      </a:p>
                    </p:txBody>
                  </p:sp>
                </mc:Fallback>
              </mc:AlternateContent>
            </p:grpSp>
          </p:grpSp>
          <p:cxnSp>
            <p:nvCxnSpPr>
              <p:cNvPr id="116" name="Straight Connector 115"/>
              <p:cNvCxnSpPr/>
              <p:nvPr/>
            </p:nvCxnSpPr>
            <p:spPr>
              <a:xfrm flipV="1">
                <a:off x="4525729" y="294050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142" name="Arc 141"/>
            <p:cNvSpPr/>
            <p:nvPr/>
          </p:nvSpPr>
          <p:spPr>
            <a:xfrm>
              <a:off x="4611784" y="5221723"/>
              <a:ext cx="475753" cy="571970"/>
            </a:xfrm>
            <a:prstGeom prst="arc">
              <a:avLst>
                <a:gd name="adj1" fmla="val 7795992"/>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oup 67"/>
          <p:cNvGrpSpPr/>
          <p:nvPr/>
        </p:nvGrpSpPr>
        <p:grpSpPr>
          <a:xfrm>
            <a:off x="1779719" y="5096804"/>
            <a:ext cx="2790142" cy="2519437"/>
            <a:chOff x="6384856" y="4122013"/>
            <a:chExt cx="2790142" cy="2519437"/>
          </a:xfrm>
        </p:grpSpPr>
        <p:grpSp>
          <p:nvGrpSpPr>
            <p:cNvPr id="59" name="Group 58"/>
            <p:cNvGrpSpPr/>
            <p:nvPr/>
          </p:nvGrpSpPr>
          <p:grpSpPr>
            <a:xfrm>
              <a:off x="6384856" y="4122013"/>
              <a:ext cx="2790142" cy="2519437"/>
              <a:chOff x="6391459" y="2257372"/>
              <a:chExt cx="2185722" cy="1973665"/>
            </a:xfrm>
          </p:grpSpPr>
          <p:grpSp>
            <p:nvGrpSpPr>
              <p:cNvPr id="60" name="Group 59"/>
              <p:cNvGrpSpPr/>
              <p:nvPr/>
            </p:nvGrpSpPr>
            <p:grpSpPr>
              <a:xfrm>
                <a:off x="6860480" y="2660070"/>
                <a:ext cx="1493106" cy="1570967"/>
                <a:chOff x="6860480" y="2660070"/>
                <a:chExt cx="1493106" cy="1570967"/>
              </a:xfrm>
            </p:grpSpPr>
            <p:grpSp>
              <p:nvGrpSpPr>
                <p:cNvPr id="62" name="Group 61"/>
                <p:cNvGrpSpPr/>
                <p:nvPr/>
              </p:nvGrpSpPr>
              <p:grpSpPr>
                <a:xfrm>
                  <a:off x="6860480" y="2660070"/>
                  <a:ext cx="1493106" cy="1570967"/>
                  <a:chOff x="6860480" y="2660070"/>
                  <a:chExt cx="1493106" cy="1570967"/>
                </a:xfrm>
              </p:grpSpPr>
              <p:grpSp>
                <p:nvGrpSpPr>
                  <p:cNvPr id="64" name="Group 63"/>
                  <p:cNvGrpSpPr/>
                  <p:nvPr/>
                </p:nvGrpSpPr>
                <p:grpSpPr>
                  <a:xfrm>
                    <a:off x="6860480" y="2660070"/>
                    <a:ext cx="1493106" cy="1570967"/>
                    <a:chOff x="6860480" y="2660070"/>
                    <a:chExt cx="1493106" cy="1570967"/>
                  </a:xfrm>
                </p:grpSpPr>
                <p:cxnSp>
                  <p:nvCxnSpPr>
                    <p:cNvPr id="66" name="Straight Connector 6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65" name="Oval 64"/>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Oval 62"/>
                <p:cNvSpPr>
                  <a:spLocks noChangeAspect="1"/>
                </p:cNvSpPr>
                <p:nvPr/>
              </p:nvSpPr>
              <p:spPr>
                <a:xfrm flipV="1">
                  <a:off x="7527527" y="3875589"/>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61" name="TextBox 60"/>
                  <p:cNvSpPr txBox="1"/>
                  <p:nvPr/>
                </p:nvSpPr>
                <p:spPr>
                  <a:xfrm>
                    <a:off x="6391459" y="2257372"/>
                    <a:ext cx="2185722"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𝑇</m:t>
                              </m:r>
                            </m:num>
                            <m:den>
                              <m:r>
                                <a:rPr lang="en-US" sz="1600" i="1">
                                  <a:latin typeface="Cambria Math" panose="02040503050406030204" pitchFamily="18" charset="0"/>
                                </a:rPr>
                                <m:t>2</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=270°  </m:t>
                          </m:r>
                          <m:r>
                            <a:rPr lang="en-US" sz="1600" i="1">
                              <a:latin typeface="Cambria Math" panose="02040503050406030204" pitchFamily="18" charset="0"/>
                            </a:rPr>
                            <m:t>𝑥</m:t>
                          </m:r>
                          <m:r>
                            <a:rPr lang="en-US" sz="1600" i="1">
                              <a:latin typeface="Cambria Math" panose="02040503050406030204" pitchFamily="18" charset="0"/>
                            </a:rPr>
                            <m:t>=0</m:t>
                          </m:r>
                        </m:oMath>
                      </m:oMathPara>
                    </a14:m>
                    <a:endParaRPr lang="en-US" sz="1600" dirty="0"/>
                  </a:p>
                </p:txBody>
              </p:sp>
            </mc:Choice>
            <mc:Fallback xmlns="">
              <p:sp>
                <p:nvSpPr>
                  <p:cNvPr id="61" name="TextBox 60"/>
                  <p:cNvSpPr txBox="1">
                    <a:spLocks noRot="1" noChangeAspect="1" noMove="1" noResize="1" noEditPoints="1" noAdjustHandles="1" noChangeArrowheads="1" noChangeShapeType="1" noTextEdit="1"/>
                  </p:cNvSpPr>
                  <p:nvPr/>
                </p:nvSpPr>
                <p:spPr>
                  <a:xfrm>
                    <a:off x="6391459" y="2257372"/>
                    <a:ext cx="2185722" cy="433486"/>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4" name="TextBox 83"/>
                <p:cNvSpPr txBox="1"/>
                <p:nvPr/>
              </p:nvSpPr>
              <p:spPr>
                <a:xfrm>
                  <a:off x="7825605" y="5061960"/>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ea typeface="Cambria Math" panose="02040503050406030204" pitchFamily="18" charset="0"/>
                          </a:rPr>
                          <m:t>270°</m:t>
                        </m:r>
                      </m:oMath>
                    </m:oMathPara>
                  </a14:m>
                  <a:endParaRPr lang="en-US" sz="1600" dirty="0"/>
                </a:p>
              </p:txBody>
            </p:sp>
          </mc:Choice>
          <mc:Fallback xmlns="">
            <p:sp>
              <p:nvSpPr>
                <p:cNvPr id="84" name="TextBox 83"/>
                <p:cNvSpPr txBox="1">
                  <a:spLocks noRot="1" noChangeAspect="1" noMove="1" noResize="1" noEditPoints="1" noAdjustHandles="1" noChangeArrowheads="1" noChangeShapeType="1" noTextEdit="1"/>
                </p:cNvSpPr>
                <p:nvPr/>
              </p:nvSpPr>
              <p:spPr>
                <a:xfrm>
                  <a:off x="7825605" y="5061960"/>
                  <a:ext cx="747010" cy="338554"/>
                </a:xfrm>
                <a:prstGeom prst="rect">
                  <a:avLst/>
                </a:prstGeom>
                <a:blipFill>
                  <a:blip r:embed="rId16"/>
                  <a:stretch>
                    <a:fillRect/>
                  </a:stretch>
                </a:blipFill>
              </p:spPr>
              <p:txBody>
                <a:bodyPr/>
                <a:lstStyle/>
                <a:p>
                  <a:r>
                    <a:rPr lang="en-US">
                      <a:noFill/>
                    </a:rPr>
                    <a:t> </a:t>
                  </a:r>
                </a:p>
              </p:txBody>
            </p:sp>
          </mc:Fallback>
        </mc:AlternateContent>
        <p:sp>
          <p:nvSpPr>
            <p:cNvPr id="145" name="Arc 144"/>
            <p:cNvSpPr/>
            <p:nvPr/>
          </p:nvSpPr>
          <p:spPr>
            <a:xfrm>
              <a:off x="7619277" y="5315803"/>
              <a:ext cx="532653" cy="588748"/>
            </a:xfrm>
            <a:prstGeom prst="arc">
              <a:avLst>
                <a:gd name="adj1" fmla="val 4320245"/>
                <a:gd name="adj2" fmla="val 0"/>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07" name="Group 106"/>
          <p:cNvGrpSpPr/>
          <p:nvPr/>
        </p:nvGrpSpPr>
        <p:grpSpPr>
          <a:xfrm>
            <a:off x="8150380" y="5088174"/>
            <a:ext cx="2438873" cy="2500849"/>
            <a:chOff x="6465996" y="2295479"/>
            <a:chExt cx="1887590" cy="1935558"/>
          </a:xfrm>
        </p:grpSpPr>
        <p:grpSp>
          <p:nvGrpSpPr>
            <p:cNvPr id="109" name="Group 108"/>
            <p:cNvGrpSpPr/>
            <p:nvPr/>
          </p:nvGrpSpPr>
          <p:grpSpPr>
            <a:xfrm>
              <a:off x="6860480" y="2660070"/>
              <a:ext cx="1493106" cy="1570967"/>
              <a:chOff x="6860480" y="2660070"/>
              <a:chExt cx="1493106" cy="1570967"/>
            </a:xfrm>
          </p:grpSpPr>
          <p:grpSp>
            <p:nvGrpSpPr>
              <p:cNvPr id="112" name="Group 111"/>
              <p:cNvGrpSpPr/>
              <p:nvPr/>
            </p:nvGrpSpPr>
            <p:grpSpPr>
              <a:xfrm>
                <a:off x="6860480" y="2660070"/>
                <a:ext cx="1493106" cy="1570967"/>
                <a:chOff x="6860480" y="2660070"/>
                <a:chExt cx="1493106" cy="1570967"/>
              </a:xfrm>
            </p:grpSpPr>
            <p:grpSp>
              <p:nvGrpSpPr>
                <p:cNvPr id="143" name="Group 142"/>
                <p:cNvGrpSpPr/>
                <p:nvPr/>
              </p:nvGrpSpPr>
              <p:grpSpPr>
                <a:xfrm>
                  <a:off x="6860480" y="2660070"/>
                  <a:ext cx="1493106" cy="1570967"/>
                  <a:chOff x="6860480" y="2660070"/>
                  <a:chExt cx="1493106" cy="1570967"/>
                </a:xfrm>
              </p:grpSpPr>
              <p:cxnSp>
                <p:nvCxnSpPr>
                  <p:cNvPr id="146" name="Straight Connector 145"/>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47" name="Straight Connector 146"/>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44" name="Oval 143"/>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3" name="Oval 112"/>
              <p:cNvSpPr>
                <a:spLocks noChangeAspect="1"/>
              </p:cNvSpPr>
              <p:nvPr/>
            </p:nvSpPr>
            <p:spPr>
              <a:xfrm flipV="1">
                <a:off x="8077939" y="3329628"/>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11" name="TextBox 110"/>
                <p:cNvSpPr txBox="1"/>
                <p:nvPr/>
              </p:nvSpPr>
              <p:spPr>
                <a:xfrm>
                  <a:off x="6465996" y="2295479"/>
                  <a:ext cx="1883963" cy="428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3</m:t>
                            </m:r>
                            <m:r>
                              <a:rPr lang="en-US" sz="1600" i="1">
                                <a:latin typeface="Cambria Math" panose="02040503050406030204" pitchFamily="18" charset="0"/>
                              </a:rPr>
                              <m:t>𝑇</m:t>
                            </m:r>
                          </m:num>
                          <m:den>
                            <m:r>
                              <a:rPr lang="en-US" sz="1600" i="1">
                                <a:latin typeface="Cambria Math" panose="02040503050406030204" pitchFamily="18" charset="0"/>
                              </a:rPr>
                              <m:t>4</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=0  </m:t>
                        </m:r>
                        <m:r>
                          <a:rPr lang="en-US" sz="1600" i="1">
                            <a:latin typeface="Cambria Math" panose="02040503050406030204" pitchFamily="18" charset="0"/>
                          </a:rPr>
                          <m:t>𝑥</m:t>
                        </m:r>
                        <m:r>
                          <a:rPr lang="en-US" sz="1600" i="1">
                            <a:latin typeface="Cambria Math" panose="02040503050406030204" pitchFamily="18" charset="0"/>
                          </a:rPr>
                          <m:t>=</m:t>
                        </m:r>
                        <m:r>
                          <a:rPr lang="en-US" sz="1600" i="1">
                            <a:latin typeface="Cambria Math" panose="02040503050406030204" pitchFamily="18" charset="0"/>
                          </a:rPr>
                          <m:t>𝑟</m:t>
                        </m:r>
                      </m:oMath>
                    </m:oMathPara>
                  </a14:m>
                  <a:endParaRPr lang="en-US" sz="1600" dirty="0"/>
                </a:p>
              </p:txBody>
            </p:sp>
          </mc:Choice>
          <mc:Fallback xmlns="">
            <p:sp>
              <p:nvSpPr>
                <p:cNvPr id="111" name="TextBox 110"/>
                <p:cNvSpPr txBox="1">
                  <a:spLocks noRot="1" noChangeAspect="1" noMove="1" noResize="1" noEditPoints="1" noAdjustHandles="1" noChangeArrowheads="1" noChangeShapeType="1" noTextEdit="1"/>
                </p:cNvSpPr>
                <p:nvPr/>
              </p:nvSpPr>
              <p:spPr>
                <a:xfrm>
                  <a:off x="6465996" y="2295479"/>
                  <a:ext cx="1883963" cy="428276"/>
                </a:xfrm>
                <a:prstGeom prst="rect">
                  <a:avLst/>
                </a:prstGeom>
                <a:blipFill>
                  <a:blip r:embed="rId17"/>
                  <a:stretch>
                    <a:fillRect/>
                  </a:stretch>
                </a:blipFill>
              </p:spPr>
              <p:txBody>
                <a:bodyPr/>
                <a:lstStyle/>
                <a:p>
                  <a:r>
                    <a:rPr lang="en-US">
                      <a:noFill/>
                    </a:rPr>
                    <a:t> </a:t>
                  </a:r>
                </a:p>
              </p:txBody>
            </p:sp>
          </mc:Fallback>
        </mc:AlternateContent>
      </p:grpSp>
      <p:grpSp>
        <p:nvGrpSpPr>
          <p:cNvPr id="148" name="Group 147"/>
          <p:cNvGrpSpPr/>
          <p:nvPr/>
        </p:nvGrpSpPr>
        <p:grpSpPr>
          <a:xfrm>
            <a:off x="10995742" y="5059148"/>
            <a:ext cx="2701404" cy="2520084"/>
            <a:chOff x="3599503" y="1430793"/>
            <a:chExt cx="2701404" cy="2520084"/>
          </a:xfrm>
        </p:grpSpPr>
        <p:grpSp>
          <p:nvGrpSpPr>
            <p:cNvPr id="149" name="Group 148"/>
            <p:cNvGrpSpPr/>
            <p:nvPr/>
          </p:nvGrpSpPr>
          <p:grpSpPr>
            <a:xfrm>
              <a:off x="3599503" y="1430793"/>
              <a:ext cx="2701404" cy="2520084"/>
              <a:chOff x="3645997" y="1430793"/>
              <a:chExt cx="2701404" cy="2520084"/>
            </a:xfrm>
          </p:grpSpPr>
          <mc:AlternateContent xmlns:mc="http://schemas.openxmlformats.org/markup-compatibility/2006" xmlns:a14="http://schemas.microsoft.com/office/drawing/2010/main">
            <mc:Choice Requires="a14">
              <p:sp>
                <p:nvSpPr>
                  <p:cNvPr id="151" name="TextBox 150"/>
                  <p:cNvSpPr txBox="1"/>
                  <p:nvPr/>
                </p:nvSpPr>
                <p:spPr>
                  <a:xfrm>
                    <a:off x="5019272" y="2648735"/>
                    <a:ext cx="74701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45</m:t>
                          </m:r>
                          <m:r>
                            <a:rPr lang="en-US" sz="1600" i="1">
                              <a:latin typeface="Cambria Math" panose="02040503050406030204" pitchFamily="18" charset="0"/>
                              <a:ea typeface="Cambria Math" panose="02040503050406030204" pitchFamily="18" charset="0"/>
                            </a:rPr>
                            <m:t>°</m:t>
                          </m:r>
                        </m:oMath>
                      </m:oMathPara>
                    </a14:m>
                    <a:endParaRPr lang="en-US" sz="1600" dirty="0"/>
                  </a:p>
                </p:txBody>
              </p:sp>
            </mc:Choice>
            <mc:Fallback xmlns="">
              <p:sp>
                <p:nvSpPr>
                  <p:cNvPr id="73" name="TextBox 72"/>
                  <p:cNvSpPr txBox="1">
                    <a:spLocks noRot="1" noChangeAspect="1" noMove="1" noResize="1" noEditPoints="1" noAdjustHandles="1" noChangeArrowheads="1" noChangeShapeType="1" noTextEdit="1"/>
                  </p:cNvSpPr>
                  <p:nvPr/>
                </p:nvSpPr>
                <p:spPr>
                  <a:xfrm>
                    <a:off x="5019272" y="2648735"/>
                    <a:ext cx="747010" cy="338554"/>
                  </a:xfrm>
                  <a:prstGeom prst="rect">
                    <a:avLst/>
                  </a:prstGeom>
                  <a:blipFill>
                    <a:blip r:embed="rId18"/>
                    <a:stretch>
                      <a:fillRect/>
                    </a:stretch>
                  </a:blipFill>
                </p:spPr>
                <p:txBody>
                  <a:bodyPr/>
                  <a:lstStyle/>
                  <a:p>
                    <a:r>
                      <a:rPr lang="en-US">
                        <a:noFill/>
                      </a:rPr>
                      <a:t> </a:t>
                    </a:r>
                  </a:p>
                </p:txBody>
              </p:sp>
            </mc:Fallback>
          </mc:AlternateContent>
          <p:grpSp>
            <p:nvGrpSpPr>
              <p:cNvPr id="152" name="Group 151"/>
              <p:cNvGrpSpPr/>
              <p:nvPr/>
            </p:nvGrpSpPr>
            <p:grpSpPr>
              <a:xfrm>
                <a:off x="3645997" y="1430793"/>
                <a:ext cx="2701404" cy="2520084"/>
                <a:chOff x="6531785" y="2256866"/>
                <a:chExt cx="2116205" cy="1974171"/>
              </a:xfrm>
            </p:grpSpPr>
            <p:grpSp>
              <p:nvGrpSpPr>
                <p:cNvPr id="153" name="Group 152"/>
                <p:cNvGrpSpPr/>
                <p:nvPr/>
              </p:nvGrpSpPr>
              <p:grpSpPr>
                <a:xfrm>
                  <a:off x="6860480" y="2660070"/>
                  <a:ext cx="1493106" cy="1570967"/>
                  <a:chOff x="6860480" y="2660070"/>
                  <a:chExt cx="1493106" cy="1570967"/>
                </a:xfrm>
              </p:grpSpPr>
              <p:grpSp>
                <p:nvGrpSpPr>
                  <p:cNvPr id="155" name="Group 154"/>
                  <p:cNvGrpSpPr/>
                  <p:nvPr/>
                </p:nvGrpSpPr>
                <p:grpSpPr>
                  <a:xfrm>
                    <a:off x="6860480" y="2660070"/>
                    <a:ext cx="1493106" cy="1570967"/>
                    <a:chOff x="6860480" y="2660070"/>
                    <a:chExt cx="1493106" cy="1570967"/>
                  </a:xfrm>
                </p:grpSpPr>
                <p:grpSp>
                  <p:nvGrpSpPr>
                    <p:cNvPr id="157" name="Group 156"/>
                    <p:cNvGrpSpPr/>
                    <p:nvPr/>
                  </p:nvGrpSpPr>
                  <p:grpSpPr>
                    <a:xfrm>
                      <a:off x="6860480" y="2660070"/>
                      <a:ext cx="1493106" cy="1570967"/>
                      <a:chOff x="6860480" y="2660070"/>
                      <a:chExt cx="1493106" cy="1570967"/>
                    </a:xfrm>
                  </p:grpSpPr>
                  <p:cxnSp>
                    <p:nvCxnSpPr>
                      <p:cNvPr id="159" name="Straight Connector 158"/>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160" name="Straight Connector 159"/>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sp>
                  <p:nvSpPr>
                    <p:cNvPr id="158" name="Oval 157"/>
                    <p:cNvSpPr/>
                    <p:nvPr/>
                  </p:nvSpPr>
                  <p:spPr>
                    <a:xfrm>
                      <a:off x="7078090" y="2906419"/>
                      <a:ext cx="1094154" cy="1094154"/>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6" name="Oval 155"/>
                  <p:cNvSpPr>
                    <a:spLocks noChangeAspect="1"/>
                  </p:cNvSpPr>
                  <p:nvPr/>
                </p:nvSpPr>
                <p:spPr>
                  <a:xfrm flipV="1">
                    <a:off x="7885767" y="2941640"/>
                    <a:ext cx="195278" cy="195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54" name="TextBox 153"/>
                    <p:cNvSpPr txBox="1"/>
                    <p:nvPr/>
                  </p:nvSpPr>
                  <p:spPr>
                    <a:xfrm>
                      <a:off x="6531785" y="2256866"/>
                      <a:ext cx="2116205" cy="4334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𝑡</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7</m:t>
                                </m:r>
                                <m:r>
                                  <a:rPr lang="en-US" sz="1600" i="1">
                                    <a:latin typeface="Cambria Math" panose="02040503050406030204" pitchFamily="18" charset="0"/>
                                  </a:rPr>
                                  <m:t>𝑇</m:t>
                                </m:r>
                              </m:num>
                              <m:den>
                                <m:r>
                                  <a:rPr lang="en-US" sz="1600" i="1">
                                    <a:latin typeface="Cambria Math" panose="02040503050406030204" pitchFamily="18" charset="0"/>
                                  </a:rPr>
                                  <m:t>8</m:t>
                                </m:r>
                              </m:den>
                            </m:f>
                            <m:r>
                              <a:rPr lang="en-US" sz="1600" i="1">
                                <a:latin typeface="Cambria Math" panose="02040503050406030204" pitchFamily="18" charset="0"/>
                              </a:rPr>
                              <m:t>: </m:t>
                            </m:r>
                            <m:r>
                              <a:rPr lang="en-US" sz="1600" i="1">
                                <a:latin typeface="Cambria Math" panose="02040503050406030204" pitchFamily="18" charset="0"/>
                              </a:rPr>
                              <m:t>𝜃</m:t>
                            </m:r>
                            <m:r>
                              <a:rPr lang="en-US" sz="1600" i="1">
                                <a:latin typeface="Cambria Math" panose="02040503050406030204" pitchFamily="18" charset="0"/>
                              </a:rPr>
                              <m:t>=45°  </m:t>
                            </m:r>
                            <m:r>
                              <a:rPr lang="en-US" sz="1600" i="1">
                                <a:latin typeface="Cambria Math" panose="02040503050406030204" pitchFamily="18" charset="0"/>
                              </a:rPr>
                              <m:t>𝑥</m:t>
                            </m:r>
                            <m:r>
                              <a:rPr lang="en-US" sz="1600" i="1">
                                <a:latin typeface="Cambria Math" panose="02040503050406030204" pitchFamily="18" charset="0"/>
                              </a:rPr>
                              <m:t>=0.7</m:t>
                            </m:r>
                            <m:r>
                              <a:rPr lang="en-US" sz="1600" i="1">
                                <a:latin typeface="Cambria Math" panose="02040503050406030204" pitchFamily="18" charset="0"/>
                              </a:rPr>
                              <m:t>𝑟</m:t>
                            </m:r>
                          </m:oMath>
                        </m:oMathPara>
                      </a14:m>
                      <a:endParaRPr lang="en-US" sz="1600" dirty="0"/>
                    </a:p>
                  </p:txBody>
                </p:sp>
              </mc:Choice>
              <mc:Fallback xmlns="">
                <p:sp>
                  <p:nvSpPr>
                    <p:cNvPr id="154" name="TextBox 153"/>
                    <p:cNvSpPr txBox="1">
                      <a:spLocks noRot="1" noChangeAspect="1" noMove="1" noResize="1" noEditPoints="1" noAdjustHandles="1" noChangeArrowheads="1" noChangeShapeType="1" noTextEdit="1"/>
                    </p:cNvSpPr>
                    <p:nvPr/>
                  </p:nvSpPr>
                  <p:spPr>
                    <a:xfrm>
                      <a:off x="6531785" y="2256866"/>
                      <a:ext cx="2116205" cy="433486"/>
                    </a:xfrm>
                    <a:prstGeom prst="rect">
                      <a:avLst/>
                    </a:prstGeom>
                    <a:blipFill>
                      <a:blip r:embed="rId19"/>
                      <a:stretch>
                        <a:fillRect/>
                      </a:stretch>
                    </a:blipFill>
                  </p:spPr>
                  <p:txBody>
                    <a:bodyPr/>
                    <a:lstStyle/>
                    <a:p>
                      <a:r>
                        <a:rPr lang="en-US">
                          <a:noFill/>
                        </a:rPr>
                        <a:t> </a:t>
                      </a:r>
                    </a:p>
                  </p:txBody>
                </p:sp>
              </mc:Fallback>
            </mc:AlternateContent>
          </p:grpSp>
        </p:grpSp>
        <p:cxnSp>
          <p:nvCxnSpPr>
            <p:cNvPr id="150" name="Straight Connector 149"/>
            <p:cNvCxnSpPr/>
            <p:nvPr/>
          </p:nvCxnSpPr>
          <p:spPr>
            <a:xfrm flipV="1">
              <a:off x="4995240" y="2411893"/>
              <a:ext cx="460164" cy="519733"/>
            </a:xfrm>
            <a:prstGeom prst="line">
              <a:avLst/>
            </a:prstGeom>
            <a:ln/>
          </p:spPr>
          <p:style>
            <a:lnRef idx="1">
              <a:schemeClr val="dk1"/>
            </a:lnRef>
            <a:fillRef idx="0">
              <a:schemeClr val="dk1"/>
            </a:fillRef>
            <a:effectRef idx="0">
              <a:schemeClr val="dk1"/>
            </a:effectRef>
            <a:fontRef idx="minor">
              <a:schemeClr val="tx1"/>
            </a:fontRef>
          </p:style>
        </p:cxnSp>
      </p:grpSp>
      <p:sp>
        <p:nvSpPr>
          <p:cNvPr id="2" name="Slide Number Placeholder 1"/>
          <p:cNvSpPr>
            <a:spLocks noGrp="1"/>
          </p:cNvSpPr>
          <p:nvPr>
            <p:ph type="sldNum" sz="quarter" idx="12"/>
          </p:nvPr>
        </p:nvSpPr>
        <p:spPr/>
        <p:txBody>
          <a:bodyPr/>
          <a:lstStyle/>
          <a:p>
            <a:fld id="{6BF10542-A44D-4C9F-B005-EEB4A5BD4D37}" type="slidenum">
              <a:rPr lang="en-US" smtClean="0"/>
              <a:t>38</a:t>
            </a:fld>
            <a:endParaRPr lang="en-US"/>
          </a:p>
        </p:txBody>
      </p:sp>
    </p:spTree>
    <p:custDataLst>
      <p:tags r:id="rId1"/>
    </p:custDataLst>
    <p:extLst>
      <p:ext uri="{BB962C8B-B14F-4D97-AF65-F5344CB8AC3E}">
        <p14:creationId xmlns:p14="http://schemas.microsoft.com/office/powerpoint/2010/main" val="34379338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6" y="1196848"/>
                <a:ext cx="9970679" cy="1107996"/>
              </a:xfrm>
              <a:prstGeom prst="rect">
                <a:avLst/>
              </a:prstGeom>
              <a:noFill/>
            </p:spPr>
            <p:txBody>
              <a:bodyPr wrap="square" rtlCol="0">
                <a:spAutoFit/>
              </a:bodyPr>
              <a:lstStyle/>
              <a:p>
                <a:pPr>
                  <a:spcAft>
                    <a:spcPts val="1200"/>
                  </a:spcAft>
                </a:pPr>
                <a:r>
                  <a:rPr lang="en-US" sz="2800" b="1" dirty="0">
                    <a:latin typeface="Times New Roman" panose="02020603050405020304" pitchFamily="18" charset="0"/>
                    <a:cs typeface="Times New Roman" panose="02020603050405020304" pitchFamily="18" charset="0"/>
                  </a:rPr>
                  <a:t>At </a:t>
                </a:r>
                <a14:m>
                  <m:oMath xmlns:m="http://schemas.openxmlformats.org/officeDocument/2006/math">
                    <m:r>
                      <a:rPr lang="en-US" sz="2800" b="1" i="1" dirty="0">
                        <a:latin typeface="Cambria Math" panose="02040503050406030204" pitchFamily="18" charset="0"/>
                        <a:cs typeface="Times New Roman" panose="02020603050405020304" pitchFamily="18" charset="0"/>
                      </a:rPr>
                      <m:t>𝒕</m:t>
                    </m:r>
                    <m:r>
                      <a:rPr lang="en-US" sz="2800" b="1" i="1" dirty="0">
                        <a:latin typeface="Cambria Math" panose="02040503050406030204" pitchFamily="18" charset="0"/>
                        <a:cs typeface="Times New Roman" panose="02020603050405020304" pitchFamily="18" charset="0"/>
                      </a:rPr>
                      <m:t>=</m:t>
                    </m:r>
                    <m:r>
                      <a:rPr lang="en-US" sz="2800" b="1" i="1" dirty="0">
                        <a:latin typeface="Cambria Math" panose="02040503050406030204" pitchFamily="18" charset="0"/>
                        <a:cs typeface="Times New Roman" panose="02020603050405020304" pitchFamily="18" charset="0"/>
                      </a:rPr>
                      <m:t>𝟎</m:t>
                    </m:r>
                    <m:r>
                      <a:rPr lang="en-US" sz="2800" b="1" i="1" dirty="0">
                        <a:latin typeface="Cambria Math" panose="02040503050406030204" pitchFamily="18" charset="0"/>
                        <a:cs typeface="Times New Roman" panose="02020603050405020304" pitchFamily="18" charset="0"/>
                      </a:rPr>
                      <m:t>,  </m:t>
                    </m:r>
                    <m:r>
                      <a:rPr lang="en-US" sz="2800" b="1" i="1" dirty="0">
                        <a:latin typeface="Cambria Math" panose="02040503050406030204" pitchFamily="18" charset="0"/>
                        <a:cs typeface="Times New Roman" panose="02020603050405020304" pitchFamily="18" charset="0"/>
                      </a:rPr>
                      <m:t>𝒙</m:t>
                    </m:r>
                    <m:r>
                      <a:rPr lang="en-US" sz="2800" b="1" i="1" dirty="0">
                        <a:latin typeface="Cambria Math" panose="02040503050406030204" pitchFamily="18" charset="0"/>
                        <a:cs typeface="Times New Roman" panose="02020603050405020304" pitchFamily="18" charset="0"/>
                      </a:rPr>
                      <m:t>=</m:t>
                    </m:r>
                    <m:r>
                      <a:rPr lang="en-US" sz="2800" b="1" i="1" dirty="0">
                        <a:latin typeface="Cambria Math" panose="02040503050406030204" pitchFamily="18" charset="0"/>
                        <a:cs typeface="Times New Roman" panose="02020603050405020304" pitchFamily="18" charset="0"/>
                      </a:rPr>
                      <m:t>𝟎</m:t>
                    </m:r>
                  </m:oMath>
                </a14:m>
                <a:r>
                  <a:rPr lang="en-US" sz="2800" b="1" dirty="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Assume r = 20, T = 1 : Plot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𝑡</m:t>
                    </m:r>
                  </m:oMath>
                </a14:m>
                <a:r>
                  <a:rPr lang="en-US" sz="2800" dirty="0">
                    <a:latin typeface="Times New Roman" panose="02020603050405020304" pitchFamily="18" charset="0"/>
                    <a:cs typeface="Times New Roman" panose="02020603050405020304" pitchFamily="18" charset="0"/>
                  </a:rPr>
                  <a:t> (or </a:t>
                </a:r>
                <a14:m>
                  <m:oMath xmlns:m="http://schemas.openxmlformats.org/officeDocument/2006/math">
                    <m:r>
                      <a:rPr lang="en-US" sz="2800" i="1">
                        <a:latin typeface="Cambria Math" panose="02040503050406030204" pitchFamily="18" charset="0"/>
                        <a:cs typeface="Times New Roman" panose="02020603050405020304" pitchFamily="18" charset="0"/>
                      </a:rPr>
                      <m:t>𝑥</m:t>
                    </m:r>
                  </m:oMath>
                </a14:m>
                <a:r>
                  <a:rPr lang="en-US" sz="2800" dirty="0">
                    <a:latin typeface="Times New Roman" panose="02020603050405020304" pitchFamily="18" charset="0"/>
                    <a:cs typeface="Times New Roman" panose="02020603050405020304" pitchFamily="18" charset="0"/>
                  </a:rPr>
                  <a:t> vs </a:t>
                </a:r>
                <a14:m>
                  <m:oMath xmlns:m="http://schemas.openxmlformats.org/officeDocument/2006/math">
                    <m:r>
                      <a:rPr lang="en-US" sz="2800" i="1">
                        <a:latin typeface="Cambria Math" panose="02040503050406030204" pitchFamily="18" charset="0"/>
                        <a:cs typeface="Times New Roman" panose="02020603050405020304" pitchFamily="18" charset="0"/>
                      </a:rPr>
                      <m:t>𝜃</m:t>
                    </m:r>
                  </m:oMath>
                </a14:m>
                <a:r>
                  <a:rPr lang="en-US" sz="2800" dirty="0">
                    <a:latin typeface="Times New Roman" panose="02020603050405020304" pitchFamily="18" charset="0"/>
                    <a:cs typeface="Times New Roman" panose="02020603050405020304" pitchFamily="18" charset="0"/>
                  </a:rPr>
                  <a:t>) from previous slide:</a:t>
                </a:r>
              </a:p>
            </p:txBody>
          </p:sp>
        </mc:Choice>
        <mc:Fallback xmlns="">
          <p:sp>
            <p:nvSpPr>
              <p:cNvPr id="5" name="TextBox 4"/>
              <p:cNvSpPr txBox="1">
                <a:spLocks noRot="1" noChangeAspect="1" noMove="1" noResize="1" noEditPoints="1" noAdjustHandles="1" noChangeArrowheads="1" noChangeShapeType="1" noTextEdit="1"/>
              </p:cNvSpPr>
              <p:nvPr/>
            </p:nvSpPr>
            <p:spPr>
              <a:xfrm>
                <a:off x="2317756" y="1196848"/>
                <a:ext cx="9970679" cy="1107996"/>
              </a:xfrm>
              <a:prstGeom prst="rect">
                <a:avLst/>
              </a:prstGeom>
              <a:blipFill>
                <a:blip r:embed="rId2"/>
                <a:stretch>
                  <a:fillRect l="-1222" t="-5495" b="-14286"/>
                </a:stretch>
              </a:blipFill>
            </p:spPr>
            <p:txBody>
              <a:bodyPr/>
              <a:lstStyle/>
              <a:p>
                <a:r>
                  <a:rPr lang="en-US">
                    <a:noFill/>
                  </a:rPr>
                  <a:t> </a:t>
                </a:r>
              </a:p>
            </p:txBody>
          </p:sp>
        </mc:Fallback>
      </mc:AlternateContent>
      <p:sp>
        <p:nvSpPr>
          <p:cNvPr id="113" name="TextBox 112"/>
          <p:cNvSpPr txBox="1"/>
          <p:nvPr/>
        </p:nvSpPr>
        <p:spPr>
          <a:xfrm>
            <a:off x="2710482" y="6747530"/>
            <a:ext cx="10182387" cy="523220"/>
          </a:xfrm>
          <a:prstGeom prst="rect">
            <a:avLst/>
          </a:prstGeom>
          <a:noFill/>
          <a:ln>
            <a:solidFill>
              <a:schemeClr val="tx1"/>
            </a:solidFill>
          </a:ln>
        </p:spPr>
        <p:txBody>
          <a:bodyPr wrap="square" rtlCol="0">
            <a:spAutoFit/>
          </a:bodyPr>
          <a:lstStyle/>
          <a:p>
            <a:r>
              <a:rPr lang="en-US" sz="2800" dirty="0">
                <a:latin typeface="Times New Roman" panose="02020603050405020304" pitchFamily="18" charset="0"/>
                <a:cs typeface="Times New Roman" panose="02020603050405020304" pitchFamily="18" charset="0"/>
              </a:rPr>
              <a:t>The plot is still sinusoidal, starting from x = 0 </a:t>
            </a:r>
            <a:r>
              <a:rPr lang="en-US" sz="2800" dirty="0">
                <a:solidFill>
                  <a:schemeClr val="bg1">
                    <a:lumMod val="50000"/>
                  </a:schemeClr>
                </a:solidFill>
                <a:latin typeface="Times New Roman" panose="02020603050405020304" pitchFamily="18" charset="0"/>
                <a:cs typeface="Times New Roman" panose="02020603050405020304" pitchFamily="18" charset="0"/>
              </a:rPr>
              <a:t>[compare with slide 33]</a:t>
            </a: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754" y="2562363"/>
            <a:ext cx="7570262" cy="3927648"/>
          </a:xfrm>
          <a:prstGeom prst="rect">
            <a:avLst/>
          </a:prstGeom>
        </p:spPr>
      </p:pic>
      <p:grpSp>
        <p:nvGrpSpPr>
          <p:cNvPr id="12" name="Group 11"/>
          <p:cNvGrpSpPr/>
          <p:nvPr/>
        </p:nvGrpSpPr>
        <p:grpSpPr>
          <a:xfrm>
            <a:off x="10255860" y="3462540"/>
            <a:ext cx="3261818" cy="2127295"/>
            <a:chOff x="6843077" y="1793776"/>
            <a:chExt cx="4529900" cy="2735248"/>
          </a:xfrm>
        </p:grpSpPr>
        <p:grpSp>
          <p:nvGrpSpPr>
            <p:cNvPr id="14" name="Group 13"/>
            <p:cNvGrpSpPr/>
            <p:nvPr/>
          </p:nvGrpSpPr>
          <p:grpSpPr>
            <a:xfrm>
              <a:off x="6845398" y="1793776"/>
              <a:ext cx="4527579" cy="2735248"/>
              <a:chOff x="1778831" y="1769265"/>
              <a:chExt cx="4714960" cy="2911223"/>
            </a:xfrm>
          </p:grpSpPr>
          <p:grpSp>
            <p:nvGrpSpPr>
              <p:cNvPr id="19" name="Group 18"/>
              <p:cNvGrpSpPr/>
              <p:nvPr/>
            </p:nvGrpSpPr>
            <p:grpSpPr>
              <a:xfrm>
                <a:off x="2329223" y="2149861"/>
                <a:ext cx="4164568" cy="2530627"/>
                <a:chOff x="2329223" y="2149861"/>
                <a:chExt cx="4164568" cy="2530627"/>
              </a:xfrm>
            </p:grpSpPr>
            <p:pic>
              <p:nvPicPr>
                <p:cNvPr id="22"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0" name="TextBox 19"/>
                  <p:cNvSpPr txBox="1"/>
                  <p:nvPr/>
                </p:nvSpPr>
                <p:spPr>
                  <a:xfrm>
                    <a:off x="1778831" y="176926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20" name="TextBox 19"/>
                  <p:cNvSpPr txBox="1">
                    <a:spLocks noRot="1" noChangeAspect="1" noMove="1" noResize="1" noEditPoints="1" noAdjustHandles="1" noChangeArrowheads="1" noChangeShapeType="1" noTextEdit="1"/>
                  </p:cNvSpPr>
                  <p:nvPr/>
                </p:nvSpPr>
                <p:spPr>
                  <a:xfrm>
                    <a:off x="1778831" y="1769265"/>
                    <a:ext cx="520533" cy="50543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761996"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5761996" y="3352586"/>
                    <a:ext cx="520533" cy="505434"/>
                  </a:xfrm>
                  <a:prstGeom prst="rect">
                    <a:avLst/>
                  </a:prstGeom>
                  <a:blipFill>
                    <a:blip r:embed="rId6"/>
                    <a:stretch>
                      <a:fillRect/>
                    </a:stretch>
                  </a:blipFill>
                </p:spPr>
                <p:txBody>
                  <a:bodyPr/>
                  <a:lstStyle/>
                  <a:p>
                    <a:r>
                      <a:rPr lang="en-US">
                        <a:noFill/>
                      </a:rPr>
                      <a:t> </a:t>
                    </a:r>
                  </a:p>
                </p:txBody>
              </p:sp>
            </mc:Fallback>
          </mc:AlternateContent>
        </p:grpSp>
        <p:cxnSp>
          <p:nvCxnSpPr>
            <p:cNvPr id="15" name="Straight Arrow Connector 14"/>
            <p:cNvCxnSpPr/>
            <p:nvPr/>
          </p:nvCxnSpPr>
          <p:spPr>
            <a:xfrm flipH="1">
              <a:off x="7202646"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6843077" y="2623190"/>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6843077" y="2623190"/>
                  <a:ext cx="499844" cy="47488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8708097" y="1936919"/>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708097" y="1936919"/>
                  <a:ext cx="499844" cy="474882"/>
                </a:xfrm>
                <a:prstGeom prst="rect">
                  <a:avLst/>
                </a:prstGeom>
                <a:blipFill>
                  <a:blip r:embed="rId8"/>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6BF10542-A44D-4C9F-B005-EEB4A5BD4D37}" type="slidenum">
              <a:rPr lang="en-US" smtClean="0"/>
              <a:t>39</a:t>
            </a:fld>
            <a:endParaRPr lang="en-US"/>
          </a:p>
        </p:txBody>
      </p:sp>
    </p:spTree>
    <p:extLst>
      <p:ext uri="{BB962C8B-B14F-4D97-AF65-F5344CB8AC3E}">
        <p14:creationId xmlns:p14="http://schemas.microsoft.com/office/powerpoint/2010/main" val="21855147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Pressure</a:t>
            </a:r>
          </a:p>
        </p:txBody>
      </p:sp>
      <p:sp>
        <p:nvSpPr>
          <p:cNvPr id="3" name="Rectangle 2"/>
          <p:cNvSpPr/>
          <p:nvPr/>
        </p:nvSpPr>
        <p:spPr>
          <a:xfrm>
            <a:off x="2400650" y="2473559"/>
            <a:ext cx="11066430" cy="400110"/>
          </a:xfrm>
          <a:prstGeom prst="rect">
            <a:avLst/>
          </a:prstGeom>
        </p:spPr>
        <p:txBody>
          <a:bodyPr wrap="square">
            <a:spAutoFit/>
          </a:bodyPr>
          <a:lstStyle/>
          <a:p>
            <a:r>
              <a:rPr lang="en-US" altLang="en-US" sz="2000" dirty="0">
                <a:latin typeface="Arial" panose="020B0604020202020204" pitchFamily="34" charset="0"/>
              </a:rPr>
              <a:t>Pressure is the force exerted per unit area by one object on another</a:t>
            </a:r>
          </a:p>
        </p:txBody>
      </p:sp>
      <p:sp>
        <p:nvSpPr>
          <p:cNvPr id="6" name="Text Box 1028"/>
          <p:cNvSpPr txBox="1">
            <a:spLocks noChangeArrowheads="1"/>
          </p:cNvSpPr>
          <p:nvPr/>
        </p:nvSpPr>
        <p:spPr bwMode="auto">
          <a:xfrm>
            <a:off x="2400650" y="4762819"/>
            <a:ext cx="8382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50000"/>
              </a:spcBef>
            </a:pPr>
            <a:r>
              <a:rPr lang="en-US" altLang="en-US" dirty="0">
                <a:latin typeface="Arial" panose="020B0604020202020204" pitchFamily="34" charset="0"/>
                <a:cs typeface="Arial" panose="020B0604020202020204" pitchFamily="34" charset="0"/>
              </a:rPr>
              <a:t>Unit of pressure: N/m</a:t>
            </a:r>
            <a:r>
              <a:rPr lang="en-US" altLang="en-US" baseline="30000" dirty="0">
                <a:latin typeface="Arial" panose="020B0604020202020204" pitchFamily="34" charset="0"/>
                <a:cs typeface="Arial" panose="020B0604020202020204" pitchFamily="34" charset="0"/>
              </a:rPr>
              <a:t>2</a:t>
            </a:r>
            <a:r>
              <a:rPr lang="en-US" altLang="en-US" dirty="0">
                <a:latin typeface="Arial" panose="020B0604020202020204" pitchFamily="34" charset="0"/>
                <a:cs typeface="Arial" panose="020B0604020202020204" pitchFamily="34" charset="0"/>
              </a:rPr>
              <a:t>  or </a:t>
            </a:r>
            <a:r>
              <a:rPr lang="en-US" altLang="en-US" b="1" dirty="0">
                <a:latin typeface="Arial" panose="020B0604020202020204" pitchFamily="34" charset="0"/>
                <a:cs typeface="Arial" panose="020B0604020202020204" pitchFamily="34" charset="0"/>
              </a:rPr>
              <a:t>Pascal</a:t>
            </a:r>
            <a:r>
              <a:rPr lang="en-US" altLang="en-US" dirty="0">
                <a:latin typeface="Arial" panose="020B0604020202020204" pitchFamily="34" charset="0"/>
                <a:cs typeface="Arial" panose="020B0604020202020204" pitchFamily="34" charset="0"/>
              </a:rPr>
              <a:t> (Pa)</a:t>
            </a:r>
          </a:p>
        </p:txBody>
      </p:sp>
      <mc:AlternateContent xmlns:mc="http://schemas.openxmlformats.org/markup-compatibility/2006" xmlns:a14="http://schemas.microsoft.com/office/drawing/2010/main">
        <mc:Choice Requires="a14">
          <p:sp>
            <p:nvSpPr>
              <p:cNvPr id="7" name="TextBox 6"/>
              <p:cNvSpPr txBox="1"/>
              <p:nvPr/>
            </p:nvSpPr>
            <p:spPr>
              <a:xfrm>
                <a:off x="6180836" y="3295259"/>
                <a:ext cx="1540764" cy="6890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𝑃</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𝐹</m:t>
                          </m:r>
                        </m:num>
                        <m:den>
                          <m:r>
                            <a:rPr lang="en-US" sz="2400" i="1">
                              <a:latin typeface="Cambria Math" panose="02040503050406030204" pitchFamily="18" charset="0"/>
                            </a:rPr>
                            <m:t>𝐴</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180836" y="3295259"/>
                <a:ext cx="1540764" cy="689035"/>
              </a:xfrm>
              <a:prstGeom prst="rect">
                <a:avLst/>
              </a:prstGeom>
              <a:blipFill>
                <a:blip r:embed="rId2"/>
                <a:stretch>
                  <a:fillRect/>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6BF10542-A44D-4C9F-B005-EEB4A5BD4D37}" type="slidenum">
              <a:rPr lang="en-US" smtClean="0"/>
              <a:t>4</a:t>
            </a:fld>
            <a:endParaRPr lang="en-US"/>
          </a:p>
        </p:txBody>
      </p:sp>
    </p:spTree>
    <p:extLst>
      <p:ext uri="{BB962C8B-B14F-4D97-AF65-F5344CB8AC3E}">
        <p14:creationId xmlns:p14="http://schemas.microsoft.com/office/powerpoint/2010/main" val="21148121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317757" y="1460316"/>
                <a:ext cx="10477955" cy="954107"/>
              </a:xfrm>
              <a:prstGeom prst="rect">
                <a:avLst/>
              </a:prstGeom>
              <a:noFill/>
              <a:ln>
                <a:solidFill>
                  <a:schemeClr val="tx1"/>
                </a:solidFill>
              </a:ln>
            </p:spPr>
            <p:txBody>
              <a:bodyPr wrap="square" rtlCol="0">
                <a:spAutoFit/>
              </a:bodyPr>
              <a:lstStyle/>
              <a:p>
                <a:pPr algn="ctr">
                  <a:spcAft>
                    <a:spcPts val="1200"/>
                  </a:spcAft>
                </a:pPr>
                <a:r>
                  <a:rPr lang="en-US" sz="2800" dirty="0">
                    <a:latin typeface="Times New Roman" panose="02020603050405020304" pitchFamily="18" charset="0"/>
                    <a:cs typeface="Times New Roman" panose="02020603050405020304" pitchFamily="18" charset="0"/>
                  </a:rPr>
                  <a:t>Therefore: the equation of this plot will have the same form, with a </a:t>
                </a:r>
                <a:r>
                  <a:rPr lang="en-US" sz="2800" b="1" dirty="0">
                    <a:latin typeface="Times New Roman" panose="02020603050405020304" pitchFamily="18" charset="0"/>
                    <a:cs typeface="Times New Roman" panose="02020603050405020304" pitchFamily="18" charset="0"/>
                  </a:rPr>
                  <a:t>phase shift (</a:t>
                </a:r>
                <a14:m>
                  <m:oMath xmlns:m="http://schemas.openxmlformats.org/officeDocument/2006/math">
                    <m:r>
                      <a:rPr lang="en-US" sz="2800" b="1" i="1">
                        <a:latin typeface="Cambria Math" panose="02040503050406030204" pitchFamily="18" charset="0"/>
                        <a:cs typeface="Times New Roman" panose="02020603050405020304" pitchFamily="18" charset="0"/>
                      </a:rPr>
                      <m:t>𝝓</m:t>
                    </m:r>
                    <m:r>
                      <a:rPr lang="en-US" sz="2800" b="1" i="1">
                        <a:latin typeface="Cambria Math" panose="02040503050406030204" pitchFamily="18" charset="0"/>
                        <a:cs typeface="Times New Roman" panose="02020603050405020304" pitchFamily="18" charset="0"/>
                      </a:rPr>
                      <m:t>)</m:t>
                    </m:r>
                  </m:oMath>
                </a14:m>
                <a:r>
                  <a:rPr lang="en-US" sz="2800" b="1"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to account for the different starting point</a:t>
                </a:r>
              </a:p>
            </p:txBody>
          </p:sp>
        </mc:Choice>
        <mc:Fallback xmlns="">
          <p:sp>
            <p:nvSpPr>
              <p:cNvPr id="5" name="TextBox 4"/>
              <p:cNvSpPr txBox="1">
                <a:spLocks noRot="1" noChangeAspect="1" noMove="1" noResize="1" noEditPoints="1" noAdjustHandles="1" noChangeArrowheads="1" noChangeShapeType="1" noTextEdit="1"/>
              </p:cNvSpPr>
              <p:nvPr/>
            </p:nvSpPr>
            <p:spPr>
              <a:xfrm>
                <a:off x="2317757" y="1460316"/>
                <a:ext cx="10477955" cy="954107"/>
              </a:xfrm>
              <a:prstGeom prst="rect">
                <a:avLst/>
              </a:prstGeom>
              <a:blipFill>
                <a:blip r:embed="rId2"/>
                <a:stretch>
                  <a:fillRect t="-6329" b="-16456"/>
                </a:stretch>
              </a:blipFill>
              <a:ln>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p:cNvSpPr txBox="1"/>
              <p:nvPr/>
            </p:nvSpPr>
            <p:spPr>
              <a:xfrm>
                <a:off x="7096039" y="2844596"/>
                <a:ext cx="6356841" cy="4535729"/>
              </a:xfrm>
              <a:prstGeom prst="rect">
                <a:avLst/>
              </a:prstGeom>
              <a:noFill/>
              <a:ln>
                <a:solidFill>
                  <a:schemeClr val="tx1"/>
                </a:solidFill>
                <a:prstDash val="dash"/>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𝒙</m:t>
                      </m:r>
                      <m:r>
                        <a:rPr lang="en-US" sz="2400" b="1" i="1" smtClean="0">
                          <a:latin typeface="Cambria Math" panose="02040503050406030204" pitchFamily="18" charset="0"/>
                        </a:rPr>
                        <m:t>=</m:t>
                      </m:r>
                      <m:r>
                        <a:rPr lang="en-US" sz="2400" b="1" i="1" smtClean="0">
                          <a:latin typeface="Cambria Math" panose="02040503050406030204" pitchFamily="18" charset="0"/>
                        </a:rPr>
                        <m:t>𝑨</m:t>
                      </m:r>
                      <m:func>
                        <m:funcPr>
                          <m:ctrlPr>
                            <a:rPr lang="en-US" sz="2400" b="1" i="1">
                              <a:latin typeface="Cambria Math" panose="02040503050406030204" pitchFamily="18" charset="0"/>
                            </a:rPr>
                          </m:ctrlPr>
                        </m:funcPr>
                        <m:fName>
                          <m:r>
                            <a:rPr lang="en-US" sz="2400" b="1">
                              <a:latin typeface="Cambria Math" panose="02040503050406030204" pitchFamily="18" charset="0"/>
                            </a:rPr>
                            <m:t>𝐜𝐨𝐬</m:t>
                          </m:r>
                        </m:fName>
                        <m:e>
                          <m:d>
                            <m:dPr>
                              <m:ctrlPr>
                                <a:rPr lang="en-US" sz="2400" b="1" i="1">
                                  <a:latin typeface="Cambria Math" panose="02040503050406030204" pitchFamily="18" charset="0"/>
                                </a:rPr>
                              </m:ctrlPr>
                            </m:dPr>
                            <m:e>
                              <m:f>
                                <m:fPr>
                                  <m:ctrlPr>
                                    <a:rPr lang="en-US" sz="2400" b="1" i="1" dirty="0">
                                      <a:latin typeface="Cambria Math" panose="02040503050406030204" pitchFamily="18" charset="0"/>
                                    </a:rPr>
                                  </m:ctrlPr>
                                </m:fPr>
                                <m:num>
                                  <m:r>
                                    <a:rPr lang="en-US" sz="2400" b="1" i="1" dirty="0">
                                      <a:latin typeface="Cambria Math" panose="02040503050406030204" pitchFamily="18" charset="0"/>
                                    </a:rPr>
                                    <m:t>𝟐</m:t>
                                  </m:r>
                                  <m:r>
                                    <a:rPr lang="en-US" sz="2400" b="1" i="1" dirty="0">
                                      <a:latin typeface="Cambria Math" panose="02040503050406030204" pitchFamily="18" charset="0"/>
                                    </a:rPr>
                                    <m:t>𝝅</m:t>
                                  </m:r>
                                  <m:r>
                                    <a:rPr lang="en-US" sz="2400" b="1" dirty="0">
                                      <a:latin typeface="Cambria Math" panose="02040503050406030204" pitchFamily="18" charset="0"/>
                                    </a:rPr>
                                    <m:t>𝚫</m:t>
                                  </m:r>
                                  <m:r>
                                    <a:rPr lang="en-US" sz="2400" b="1" dirty="0">
                                      <a:latin typeface="Cambria Math" panose="02040503050406030204" pitchFamily="18" charset="0"/>
                                    </a:rPr>
                                    <m:t>𝐭</m:t>
                                  </m:r>
                                  <m:r>
                                    <a:rPr lang="en-US" sz="2400" b="1" dirty="0">
                                      <a:latin typeface="Cambria Math" panose="02040503050406030204" pitchFamily="18" charset="0"/>
                                    </a:rPr>
                                    <m:t> </m:t>
                                  </m:r>
                                </m:num>
                                <m:den>
                                  <m:r>
                                    <a:rPr lang="en-US" sz="2400" b="1" i="1" dirty="0">
                                      <a:latin typeface="Cambria Math" panose="02040503050406030204" pitchFamily="18" charset="0"/>
                                    </a:rPr>
                                    <m:t>𝑻</m:t>
                                  </m:r>
                                </m:den>
                              </m:f>
                              <m:r>
                                <a:rPr lang="en-US" sz="2400" b="1" i="1" dirty="0">
                                  <a:latin typeface="Cambria Math" panose="02040503050406030204" pitchFamily="18" charset="0"/>
                                </a:rPr>
                                <m:t>+</m:t>
                              </m:r>
                              <m:r>
                                <a:rPr lang="en-US" sz="2400" b="1" i="1" dirty="0">
                                  <a:latin typeface="Cambria Math" panose="02040503050406030204" pitchFamily="18" charset="0"/>
                                </a:rPr>
                                <m:t>𝝓</m:t>
                              </m:r>
                            </m:e>
                          </m:d>
                        </m:e>
                      </m:func>
                    </m:oMath>
                  </m:oMathPara>
                </a14:m>
                <a:endParaRPr lang="en-US" sz="2400" dirty="0">
                  <a:solidFill>
                    <a:schemeClr val="bg1">
                      <a:lumMod val="50000"/>
                    </a:schemeClr>
                  </a:solidFill>
                </a:endParaRPr>
              </a:p>
              <a:p>
                <a:pPr>
                  <a:spcAft>
                    <a:spcPts val="1200"/>
                  </a:spcAft>
                </a:pPr>
                <a14:m>
                  <m:oMath xmlns:m="http://schemas.openxmlformats.org/officeDocument/2006/math">
                    <m:r>
                      <a:rPr lang="en-US" sz="2200" i="1">
                        <a:latin typeface="Cambria Math" panose="02040503050406030204" pitchFamily="18" charset="0"/>
                      </a:rPr>
                      <m:t>𝜙</m:t>
                    </m:r>
                  </m:oMath>
                </a14:m>
                <a:r>
                  <a:rPr lang="en-US" sz="2200" dirty="0"/>
                  <a:t> is the value of </a:t>
                </a:r>
                <a14:m>
                  <m:oMath xmlns:m="http://schemas.openxmlformats.org/officeDocument/2006/math">
                    <m:r>
                      <a:rPr lang="en-US" sz="2200" i="1">
                        <a:latin typeface="Cambria Math" panose="02040503050406030204" pitchFamily="18" charset="0"/>
                      </a:rPr>
                      <m:t>𝜃</m:t>
                    </m:r>
                  </m:oMath>
                </a14:m>
                <a:r>
                  <a:rPr lang="en-US" sz="2200" dirty="0"/>
                  <a:t> at the starting point of the rotation</a:t>
                </a:r>
              </a:p>
              <a:p>
                <a:pPr>
                  <a:spcAft>
                    <a:spcPts val="1200"/>
                  </a:spcAft>
                </a:pPr>
                <a:r>
                  <a:rPr lang="en-US" sz="2200" dirty="0"/>
                  <a:t>In the example in the previous slide: </a:t>
                </a:r>
              </a:p>
              <a:p>
                <a:pPr>
                  <a:spcAft>
                    <a:spcPts val="1200"/>
                  </a:spcAft>
                </a:pPr>
                <a14:m>
                  <m:oMathPara xmlns:m="http://schemas.openxmlformats.org/officeDocument/2006/math">
                    <m:oMathParaPr>
                      <m:jc m:val="center"/>
                    </m:oMathParaPr>
                    <m:oMath xmlns:m="http://schemas.openxmlformats.org/officeDocument/2006/math">
                      <m:r>
                        <a:rPr lang="en-US" sz="2200" i="1">
                          <a:latin typeface="Cambria Math" panose="02040503050406030204" pitchFamily="18" charset="0"/>
                        </a:rPr>
                        <m:t>𝜙</m:t>
                      </m:r>
                      <m:r>
                        <a:rPr lang="en-US" sz="2200" i="1">
                          <a:latin typeface="Cambria Math" panose="02040503050406030204" pitchFamily="18" charset="0"/>
                        </a:rPr>
                        <m:t>=90°=</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𝜋</m:t>
                          </m:r>
                        </m:num>
                        <m:den>
                          <m:r>
                            <a:rPr lang="en-US" sz="2200" i="1">
                              <a:latin typeface="Cambria Math" panose="02040503050406030204" pitchFamily="18" charset="0"/>
                              <a:ea typeface="Cambria Math" panose="02040503050406030204" pitchFamily="18" charset="0"/>
                            </a:rPr>
                            <m:t>2</m:t>
                          </m:r>
                        </m:den>
                      </m:f>
                      <m:r>
                        <a:rPr lang="en-US" sz="2200" i="1">
                          <a:latin typeface="Cambria Math" panose="02040503050406030204" pitchFamily="18" charset="0"/>
                          <a:ea typeface="Cambria Math" panose="02040503050406030204" pitchFamily="18" charset="0"/>
                        </a:rPr>
                        <m:t> </m:t>
                      </m:r>
                      <m:r>
                        <a:rPr lang="en-US" sz="2200" i="1">
                          <a:latin typeface="Cambria Math" panose="02040503050406030204" pitchFamily="18" charset="0"/>
                          <a:ea typeface="Cambria Math" panose="02040503050406030204" pitchFamily="18" charset="0"/>
                        </a:rPr>
                        <m:t>𝑟𝑎𝑑</m:t>
                      </m:r>
                    </m:oMath>
                  </m:oMathPara>
                </a14:m>
                <a:endParaRPr lang="en-US" sz="2200" dirty="0"/>
              </a:p>
              <a:p>
                <a:pPr>
                  <a:spcAft>
                    <a:spcPts val="1200"/>
                  </a:spcAft>
                </a:pPr>
                <a14:m>
                  <m:oMathPara xmlns:m="http://schemas.openxmlformats.org/officeDocument/2006/math">
                    <m:oMathParaPr>
                      <m:jc m:val="center"/>
                    </m:oMathParaPr>
                    <m:oMath xmlns:m="http://schemas.openxmlformats.org/officeDocument/2006/math">
                      <m:r>
                        <a:rPr lang="en-US" sz="2200" i="1">
                          <a:latin typeface="Cambria Math" panose="02040503050406030204" pitchFamily="18" charset="0"/>
                        </a:rPr>
                        <m:t>𝑇h𝑒𝑟</m:t>
                      </m:r>
                      <m:r>
                        <a:rPr lang="en-US" sz="2200" b="0" i="1" smtClean="0">
                          <a:latin typeface="Cambria Math" panose="02040503050406030204" pitchFamily="18" charset="0"/>
                        </a:rPr>
                        <m:t>𝑒</m:t>
                      </m:r>
                      <m:r>
                        <a:rPr lang="en-US" sz="2200" i="1">
                          <a:latin typeface="Cambria Math" panose="02040503050406030204" pitchFamily="18" charset="0"/>
                        </a:rPr>
                        <m:t>𝑓𝑜𝑟𝑒</m:t>
                      </m:r>
                      <m:r>
                        <a:rPr lang="en-US" sz="2200" i="1">
                          <a:latin typeface="Cambria Math" panose="02040503050406030204" pitchFamily="18" charset="0"/>
                        </a:rPr>
                        <m:t>:     </m:t>
                      </m:r>
                      <m:r>
                        <a:rPr lang="en-US" sz="2200" i="1">
                          <a:latin typeface="Cambria Math" panose="02040503050406030204" pitchFamily="18" charset="0"/>
                        </a:rPr>
                        <m:t>𝑥</m:t>
                      </m:r>
                      <m:r>
                        <a:rPr lang="en-US" sz="2200" i="1">
                          <a:latin typeface="Cambria Math" panose="02040503050406030204" pitchFamily="18" charset="0"/>
                        </a:rPr>
                        <m:t>=</m:t>
                      </m:r>
                      <m:r>
                        <a:rPr lang="en-US" sz="2200" i="1">
                          <a:latin typeface="Cambria Math" panose="02040503050406030204" pitchFamily="18" charset="0"/>
                        </a:rPr>
                        <m:t>𝐴</m:t>
                      </m:r>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cos</m:t>
                          </m:r>
                        </m:fName>
                        <m:e>
                          <m:d>
                            <m:dPr>
                              <m:ctrlPr>
                                <a:rPr lang="en-US" sz="2200" i="1">
                                  <a:latin typeface="Cambria Math" panose="02040503050406030204" pitchFamily="18" charset="0"/>
                                </a:rPr>
                              </m:ctrlPr>
                            </m:dPr>
                            <m:e>
                              <m:f>
                                <m:fPr>
                                  <m:ctrlPr>
                                    <a:rPr lang="en-US" sz="2200" i="1">
                                      <a:latin typeface="Cambria Math" panose="02040503050406030204" pitchFamily="18" charset="0"/>
                                    </a:rPr>
                                  </m:ctrlPr>
                                </m:fPr>
                                <m:num>
                                  <m:r>
                                    <a:rPr lang="en-US" sz="2200" i="1">
                                      <a:latin typeface="Cambria Math" panose="02040503050406030204" pitchFamily="18" charset="0"/>
                                    </a:rPr>
                                    <m:t>2</m:t>
                                  </m:r>
                                  <m:r>
                                    <a:rPr lang="en-US" sz="2200" i="1">
                                      <a:latin typeface="Cambria Math" panose="02040503050406030204" pitchFamily="18" charset="0"/>
                                    </a:rPr>
                                    <m:t>𝜋</m:t>
                                  </m:r>
                                  <m:r>
                                    <m:rPr>
                                      <m:sty m:val="p"/>
                                    </m:rPr>
                                    <a:rPr lang="en-US" sz="2200">
                                      <a:latin typeface="Cambria Math" panose="02040503050406030204" pitchFamily="18" charset="0"/>
                                    </a:rPr>
                                    <m:t>Δ</m:t>
                                  </m:r>
                                  <m:r>
                                    <a:rPr lang="en-US" sz="2200" i="1">
                                      <a:latin typeface="Cambria Math" panose="02040503050406030204" pitchFamily="18" charset="0"/>
                                    </a:rPr>
                                    <m:t>𝑡</m:t>
                                  </m:r>
                                </m:num>
                                <m:den>
                                  <m:r>
                                    <a:rPr lang="en-US" sz="2200" i="1">
                                      <a:latin typeface="Cambria Math" panose="02040503050406030204" pitchFamily="18" charset="0"/>
                                    </a:rPr>
                                    <m:t>𝑇</m:t>
                                  </m:r>
                                </m:den>
                              </m:f>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𝜋</m:t>
                                  </m:r>
                                </m:num>
                                <m:den>
                                  <m:r>
                                    <a:rPr lang="en-US" sz="2200" i="1">
                                      <a:latin typeface="Cambria Math" panose="02040503050406030204" pitchFamily="18" charset="0"/>
                                    </a:rPr>
                                    <m:t>2</m:t>
                                  </m:r>
                                </m:den>
                              </m:f>
                            </m:e>
                          </m:d>
                        </m:e>
                      </m:func>
                    </m:oMath>
                  </m:oMathPara>
                </a14:m>
                <a:endParaRPr lang="en-US" sz="2200" dirty="0"/>
              </a:p>
              <a:p>
                <a:pPr marL="342900" indent="-342900">
                  <a:spcAft>
                    <a:spcPts val="1200"/>
                  </a:spcAft>
                  <a:buFont typeface="Arial" panose="020B0604020202020204" pitchFamily="34" charset="0"/>
                  <a:buChar char="•"/>
                </a:pPr>
                <a:r>
                  <a:rPr lang="en-US" sz="2200" dirty="0"/>
                  <a:t>Inserting a </a:t>
                </a:r>
                <a14:m>
                  <m:oMath xmlns:m="http://schemas.openxmlformats.org/officeDocument/2006/math">
                    <m:r>
                      <a:rPr lang="en-US" sz="2200" i="1" dirty="0">
                        <a:latin typeface="Cambria Math" panose="02040503050406030204" pitchFamily="18" charset="0"/>
                      </a:rPr>
                      <m:t>𝜙</m:t>
                    </m:r>
                  </m:oMath>
                </a14:m>
                <a:r>
                  <a:rPr lang="en-US" sz="2200" dirty="0"/>
                  <a:t> is like shifting the sine wave:</a:t>
                </a:r>
              </a:p>
              <a:p>
                <a:pPr algn="ctr">
                  <a:spcAft>
                    <a:spcPts val="1200"/>
                  </a:spcAft>
                </a:pPr>
                <a14:m>
                  <m:oMath xmlns:m="http://schemas.openxmlformats.org/officeDocument/2006/math">
                    <m:r>
                      <a:rPr lang="en-US" sz="2200" i="1">
                        <a:latin typeface="Cambria Math" panose="02040503050406030204" pitchFamily="18" charset="0"/>
                      </a:rPr>
                      <m:t>𝜙</m:t>
                    </m:r>
                    <m:r>
                      <a:rPr lang="en-US" sz="2200" i="1">
                        <a:latin typeface="Cambria Math" panose="02040503050406030204" pitchFamily="18" charset="0"/>
                      </a:rPr>
                      <m:t>=2</m:t>
                    </m:r>
                    <m:r>
                      <a:rPr lang="en-US" sz="2200" i="1">
                        <a:latin typeface="Cambria Math" panose="02040503050406030204" pitchFamily="18" charset="0"/>
                      </a:rPr>
                      <m:t>𝜋</m:t>
                    </m:r>
                    <m:r>
                      <a:rPr lang="en-US" sz="2200" i="1">
                        <a:latin typeface="Cambria Math" panose="02040503050406030204" pitchFamily="18" charset="0"/>
                      </a:rPr>
                      <m:t>  →   </m:t>
                    </m:r>
                    <m:r>
                      <a:rPr lang="en-US" sz="2200" i="1">
                        <a:latin typeface="Cambria Math" panose="02040503050406030204" pitchFamily="18" charset="0"/>
                      </a:rPr>
                      <m:t>𝑠h𝑖𝑓𝑡𝑖𝑛𝑔</m:t>
                    </m:r>
                    <m:r>
                      <a:rPr lang="en-US" sz="2200" i="1">
                        <a:latin typeface="Cambria Math" panose="02040503050406030204" pitchFamily="18" charset="0"/>
                      </a:rPr>
                      <m:t> </m:t>
                    </m:r>
                    <m:r>
                      <a:rPr lang="en-US" sz="2200" i="1">
                        <a:latin typeface="Cambria Math" panose="02040503050406030204" pitchFamily="18" charset="0"/>
                      </a:rPr>
                      <m:t>𝑏𝑦</m:t>
                    </m:r>
                    <m:r>
                      <a:rPr lang="en-US" sz="2200" i="1">
                        <a:latin typeface="Cambria Math" panose="02040503050406030204" pitchFamily="18" charset="0"/>
                      </a:rPr>
                      <m:t> </m:t>
                    </m:r>
                    <m:r>
                      <a:rPr lang="en-US" sz="2200" i="1">
                        <a:latin typeface="Cambria Math" panose="02040503050406030204" pitchFamily="18" charset="0"/>
                      </a:rPr>
                      <m:t>𝑎</m:t>
                    </m:r>
                    <m:r>
                      <a:rPr lang="en-US" sz="2200" i="1">
                        <a:latin typeface="Cambria Math" panose="02040503050406030204" pitchFamily="18" charset="0"/>
                      </a:rPr>
                      <m:t> </m:t>
                    </m:r>
                    <m:r>
                      <a:rPr lang="en-US" sz="2200" i="1">
                        <a:latin typeface="Cambria Math" panose="02040503050406030204" pitchFamily="18" charset="0"/>
                      </a:rPr>
                      <m:t>𝑓𝑢𝑙𝑙</m:t>
                    </m:r>
                    <m:r>
                      <a:rPr lang="en-US" sz="2200" i="1">
                        <a:latin typeface="Cambria Math" panose="02040503050406030204" pitchFamily="18" charset="0"/>
                      </a:rPr>
                      <m:t> </m:t>
                    </m:r>
                    <m:r>
                      <a:rPr lang="en-US" sz="2200" i="1">
                        <a:latin typeface="Cambria Math" panose="02040503050406030204" pitchFamily="18" charset="0"/>
                      </a:rPr>
                      <m:t>𝑐𝑦𝑐𝑙𝑒</m:t>
                    </m:r>
                    <m:r>
                      <a:rPr lang="en-US" sz="2200" i="1">
                        <a:latin typeface="Cambria Math" panose="02040503050406030204" pitchFamily="18" charset="0"/>
                      </a:rPr>
                      <m:t>/</m:t>
                    </m:r>
                    <m:r>
                      <a:rPr lang="en-US" sz="2200" i="1">
                        <a:latin typeface="Cambria Math" panose="02040503050406030204" pitchFamily="18" charset="0"/>
                      </a:rPr>
                      <m:t>𝑤𝑎𝑣𝑒</m:t>
                    </m:r>
                  </m:oMath>
                </a14:m>
                <a:r>
                  <a:rPr lang="en-US" sz="2200" dirty="0"/>
                  <a:t> </a:t>
                </a:r>
              </a:p>
            </p:txBody>
          </p:sp>
        </mc:Choice>
        <mc:Fallback>
          <p:sp>
            <p:nvSpPr>
              <p:cNvPr id="15" name="TextBox 14"/>
              <p:cNvSpPr txBox="1">
                <a:spLocks noRot="1" noChangeAspect="1" noMove="1" noResize="1" noEditPoints="1" noAdjustHandles="1" noChangeArrowheads="1" noChangeShapeType="1" noTextEdit="1"/>
              </p:cNvSpPr>
              <p:nvPr/>
            </p:nvSpPr>
            <p:spPr>
              <a:xfrm>
                <a:off x="7096039" y="2844596"/>
                <a:ext cx="6356841" cy="4535729"/>
              </a:xfrm>
              <a:prstGeom prst="rect">
                <a:avLst/>
              </a:prstGeom>
              <a:blipFill>
                <a:blip r:embed="rId3"/>
                <a:stretch>
                  <a:fillRect l="-1148" b="-536"/>
                </a:stretch>
              </a:blipFill>
              <a:ln>
                <a:solidFill>
                  <a:schemeClr val="tx1"/>
                </a:solidFill>
                <a:prstDash val="dash"/>
              </a:ln>
            </p:spPr>
            <p:txBody>
              <a:bodyPr/>
              <a:lstStyle/>
              <a:p>
                <a:r>
                  <a:rPr lang="en-US">
                    <a:noFill/>
                  </a:rPr>
                  <a:t> </a:t>
                </a:r>
              </a:p>
            </p:txBody>
          </p:sp>
        </mc:Fallback>
      </mc:AlternateContent>
      <p:grpSp>
        <p:nvGrpSpPr>
          <p:cNvPr id="3" name="Group 2"/>
          <p:cNvGrpSpPr/>
          <p:nvPr/>
        </p:nvGrpSpPr>
        <p:grpSpPr>
          <a:xfrm>
            <a:off x="1892395" y="2640803"/>
            <a:ext cx="4914781" cy="2078097"/>
            <a:chOff x="6962061" y="1887690"/>
            <a:chExt cx="4914781" cy="2078097"/>
          </a:xfrm>
        </p:grpSpPr>
        <p:grpSp>
          <p:nvGrpSpPr>
            <p:cNvPr id="31" name="Group 30"/>
            <p:cNvGrpSpPr/>
            <p:nvPr/>
          </p:nvGrpSpPr>
          <p:grpSpPr>
            <a:xfrm>
              <a:off x="8305063" y="1887690"/>
              <a:ext cx="3571779" cy="2078097"/>
              <a:chOff x="6564110" y="1731181"/>
              <a:chExt cx="4808864" cy="2797846"/>
            </a:xfrm>
          </p:grpSpPr>
          <p:grpSp>
            <p:nvGrpSpPr>
              <p:cNvPr id="32" name="Group 31"/>
              <p:cNvGrpSpPr/>
              <p:nvPr/>
            </p:nvGrpSpPr>
            <p:grpSpPr>
              <a:xfrm>
                <a:off x="6782800" y="1731181"/>
                <a:ext cx="4590174" cy="2797846"/>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6"/>
                      <a:stretch>
                        <a:fillRect/>
                      </a:stretch>
                    </a:blipFill>
                  </p:spPr>
                  <p:txBody>
                    <a:bodyPr/>
                    <a:lstStyle/>
                    <a:p>
                      <a:r>
                        <a:rPr lang="en-US">
                          <a:noFill/>
                        </a:rPr>
                        <a:t> </a:t>
                      </a:r>
                    </a:p>
                  </p:txBody>
                </p:sp>
              </mc:Fallback>
            </mc:AlternateContent>
          </p:grpSp>
          <p:cxnSp>
            <p:nvCxnSpPr>
              <p:cNvPr id="33" name="Straight Arrow Connector 32"/>
              <p:cNvCxnSpPr/>
              <p:nvPr/>
            </p:nvCxnSpPr>
            <p:spPr>
              <a:xfrm flipH="1">
                <a:off x="6923679"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6564110" y="2623189"/>
                    <a:ext cx="499844" cy="49725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6564110" y="2623189"/>
                    <a:ext cx="499844" cy="49725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8708097" y="1936919"/>
                    <a:ext cx="499844" cy="49725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8708097" y="1936919"/>
                    <a:ext cx="499844" cy="497250"/>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6962061" y="1899841"/>
                  <a:ext cx="142792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a:p>
                  <a:pPr algn="ctr"/>
                  <a:r>
                    <a:rPr lang="en-US" dirty="0"/>
                    <a:t>[slide 11]</a:t>
                  </a:r>
                </a:p>
              </p:txBody>
            </p:sp>
          </mc:Choice>
          <mc:Fallback xmlns="">
            <p:sp>
              <p:nvSpPr>
                <p:cNvPr id="42" name="TextBox 41"/>
                <p:cNvSpPr txBox="1">
                  <a:spLocks noRot="1" noChangeAspect="1" noMove="1" noResize="1" noEditPoints="1" noAdjustHandles="1" noChangeArrowheads="1" noChangeShapeType="1" noTextEdit="1"/>
                </p:cNvSpPr>
                <p:nvPr/>
              </p:nvSpPr>
              <p:spPr>
                <a:xfrm>
                  <a:off x="6962061" y="1899841"/>
                  <a:ext cx="1427924" cy="646331"/>
                </a:xfrm>
                <a:prstGeom prst="rect">
                  <a:avLst/>
                </a:prstGeom>
                <a:blipFill>
                  <a:blip r:embed="rId9"/>
                  <a:stretch>
                    <a:fillRect b="-14151"/>
                  </a:stretch>
                </a:blipFill>
              </p:spPr>
              <p:txBody>
                <a:bodyPr/>
                <a:lstStyle/>
                <a:p>
                  <a:r>
                    <a:rPr lang="en-US">
                      <a:noFill/>
                    </a:rPr>
                    <a:t> </a:t>
                  </a:r>
                </a:p>
              </p:txBody>
            </p:sp>
          </mc:Fallback>
        </mc:AlternateContent>
      </p:grpSp>
      <p:grpSp>
        <p:nvGrpSpPr>
          <p:cNvPr id="4" name="Group 3"/>
          <p:cNvGrpSpPr/>
          <p:nvPr/>
        </p:nvGrpSpPr>
        <p:grpSpPr>
          <a:xfrm>
            <a:off x="1935449" y="5001181"/>
            <a:ext cx="4561764" cy="2269571"/>
            <a:chOff x="7005117" y="4248068"/>
            <a:chExt cx="4561764" cy="2269571"/>
          </a:xfrm>
        </p:grpSpPr>
        <p:grpSp>
          <p:nvGrpSpPr>
            <p:cNvPr id="2" name="Group 1"/>
            <p:cNvGrpSpPr/>
            <p:nvPr/>
          </p:nvGrpSpPr>
          <p:grpSpPr>
            <a:xfrm>
              <a:off x="8305063" y="4390344"/>
              <a:ext cx="3261818" cy="2127295"/>
              <a:chOff x="6843077" y="1793776"/>
              <a:chExt cx="4529900" cy="2735248"/>
            </a:xfrm>
          </p:grpSpPr>
          <p:grpSp>
            <p:nvGrpSpPr>
              <p:cNvPr id="16" name="Group 15"/>
              <p:cNvGrpSpPr/>
              <p:nvPr/>
            </p:nvGrpSpPr>
            <p:grpSpPr>
              <a:xfrm>
                <a:off x="6845398" y="1793776"/>
                <a:ext cx="4527579" cy="2735248"/>
                <a:chOff x="1778831" y="1769265"/>
                <a:chExt cx="4714960" cy="2911223"/>
              </a:xfrm>
            </p:grpSpPr>
            <p:grpSp>
              <p:nvGrpSpPr>
                <p:cNvPr id="17" name="Group 16"/>
                <p:cNvGrpSpPr/>
                <p:nvPr/>
              </p:nvGrpSpPr>
              <p:grpSpPr>
                <a:xfrm>
                  <a:off x="2329223" y="2149861"/>
                  <a:ext cx="4164568" cy="2530627"/>
                  <a:chOff x="2329223" y="2149861"/>
                  <a:chExt cx="4164568" cy="2530627"/>
                </a:xfrm>
              </p:grpSpPr>
              <p:pic>
                <p:nvPicPr>
                  <p:cNvPr id="20" name="Picture 2" descr="Image result for sine wave"/>
                  <p:cNvPicPr>
                    <a:picLocks noChangeAspect="1" noChangeArrowheads="1"/>
                  </p:cNvPicPr>
                  <p:nvPr/>
                </p:nvPicPr>
                <p:blipFill rotWithShape="1">
                  <a:blip r:embed="rId4">
                    <a:extLst>
                      <a:ext uri="{28A0092B-C50C-407E-A947-70E740481C1C}">
                        <a14:useLocalDpi xmlns:a14="http://schemas.microsoft.com/office/drawing/2010/main" val="0"/>
                      </a:ext>
                    </a:extLst>
                  </a:blip>
                  <a:srcRect l="30496" r="-1" b="31501"/>
                  <a:stretch/>
                </p:blipFill>
                <p:spPr bwMode="auto">
                  <a:xfrm>
                    <a:off x="2329223" y="2149862"/>
                    <a:ext cx="4164568"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8" name="TextBox 17"/>
                    <p:cNvSpPr txBox="1"/>
                    <p:nvPr/>
                  </p:nvSpPr>
                  <p:spPr>
                    <a:xfrm>
                      <a:off x="1778831" y="176926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20533" cy="50543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761996"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761996" y="3352586"/>
                      <a:ext cx="520533" cy="505434"/>
                    </a:xfrm>
                    <a:prstGeom prst="rect">
                      <a:avLst/>
                    </a:prstGeom>
                    <a:blipFill>
                      <a:blip r:embed="rId11"/>
                      <a:stretch>
                        <a:fillRect/>
                      </a:stretch>
                    </a:blipFill>
                  </p:spPr>
                  <p:txBody>
                    <a:bodyPr/>
                    <a:lstStyle/>
                    <a:p>
                      <a:r>
                        <a:rPr lang="en-US">
                          <a:noFill/>
                        </a:rPr>
                        <a:t> </a:t>
                      </a:r>
                    </a:p>
                  </p:txBody>
                </p:sp>
              </mc:Fallback>
            </mc:AlternateContent>
          </p:grpSp>
          <p:cxnSp>
            <p:nvCxnSpPr>
              <p:cNvPr id="10" name="Straight Arrow Connector 9"/>
              <p:cNvCxnSpPr/>
              <p:nvPr/>
            </p:nvCxnSpPr>
            <p:spPr>
              <a:xfrm flipH="1">
                <a:off x="7202646" y="2369001"/>
                <a:ext cx="10210" cy="9592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22590" y="2275683"/>
                <a:ext cx="127086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6843077" y="2623190"/>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𝑨</m:t>
                          </m:r>
                        </m:oMath>
                      </m:oMathPara>
                    </a14:m>
                    <a:endParaRPr lang="en-US" b="1" dirty="0">
                      <a:solidFill>
                        <a:srgbClr val="00B05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843077" y="2623190"/>
                    <a:ext cx="499844" cy="47488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8708097" y="1936919"/>
                    <a:ext cx="499844" cy="4748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solidFill>
                                <a:srgbClr val="00B050"/>
                              </a:solidFill>
                              <a:latin typeface="Cambria Math" panose="02040503050406030204" pitchFamily="18" charset="0"/>
                            </a:rPr>
                            <m:t>𝑻</m:t>
                          </m:r>
                        </m:oMath>
                      </m:oMathPara>
                    </a14:m>
                    <a:endParaRPr lang="en-US" b="1" dirty="0">
                      <a:solidFill>
                        <a:srgbClr val="00B05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708097" y="1936919"/>
                    <a:ext cx="499844" cy="474882"/>
                  </a:xfrm>
                  <a:prstGeom prst="rect">
                    <a:avLst/>
                  </a:prstGeom>
                  <a:blipFill>
                    <a:blip r:embed="rId13"/>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3" name="TextBox 42"/>
                <p:cNvSpPr txBox="1"/>
                <p:nvPr/>
              </p:nvSpPr>
              <p:spPr>
                <a:xfrm>
                  <a:off x="7005117" y="4248068"/>
                  <a:ext cx="1427924" cy="83997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a:p>
                  <a:pPr algn="ctr"/>
                  <a:r>
                    <a:rPr lang="en-US" dirty="0"/>
                    <a:t>[slide 15]</a:t>
                  </a:r>
                </a:p>
              </p:txBody>
            </p:sp>
          </mc:Choice>
          <mc:Fallback xmlns="">
            <p:sp>
              <p:nvSpPr>
                <p:cNvPr id="43" name="TextBox 42"/>
                <p:cNvSpPr txBox="1">
                  <a:spLocks noRot="1" noChangeAspect="1" noMove="1" noResize="1" noEditPoints="1" noAdjustHandles="1" noChangeArrowheads="1" noChangeShapeType="1" noTextEdit="1"/>
                </p:cNvSpPr>
                <p:nvPr/>
              </p:nvSpPr>
              <p:spPr>
                <a:xfrm>
                  <a:off x="7005117" y="4248068"/>
                  <a:ext cx="1427924" cy="839974"/>
                </a:xfrm>
                <a:prstGeom prst="rect">
                  <a:avLst/>
                </a:prstGeom>
                <a:blipFill>
                  <a:blip r:embed="rId14"/>
                  <a:stretch>
                    <a:fillRect b="-10870"/>
                  </a:stretch>
                </a:blipFill>
              </p:spPr>
              <p:txBody>
                <a:bodyPr/>
                <a:lstStyle/>
                <a:p>
                  <a:r>
                    <a:rPr lang="en-US">
                      <a:noFill/>
                    </a:rPr>
                    <a:t> </a:t>
                  </a:r>
                </a:p>
              </p:txBody>
            </p:sp>
          </mc:Fallback>
        </mc:AlternateContent>
      </p:grpSp>
      <p:sp>
        <p:nvSpPr>
          <p:cNvPr id="6" name="Slide Number Placeholder 5"/>
          <p:cNvSpPr>
            <a:spLocks noGrp="1"/>
          </p:cNvSpPr>
          <p:nvPr>
            <p:ph type="sldNum" sz="quarter" idx="12"/>
          </p:nvPr>
        </p:nvSpPr>
        <p:spPr/>
        <p:txBody>
          <a:bodyPr/>
          <a:lstStyle/>
          <a:p>
            <a:fld id="{6BF10542-A44D-4C9F-B005-EEB4A5BD4D37}" type="slidenum">
              <a:rPr lang="en-US" smtClean="0"/>
              <a:t>40</a:t>
            </a:fld>
            <a:endParaRPr lang="en-US"/>
          </a:p>
        </p:txBody>
      </p:sp>
    </p:spTree>
    <p:extLst>
      <p:ext uri="{BB962C8B-B14F-4D97-AF65-F5344CB8AC3E}">
        <p14:creationId xmlns:p14="http://schemas.microsoft.com/office/powerpoint/2010/main" val="10398426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1</a:t>
            </a:r>
          </a:p>
        </p:txBody>
      </p:sp>
      <p:grpSp>
        <p:nvGrpSpPr>
          <p:cNvPr id="12" name="Group 11"/>
          <p:cNvGrpSpPr/>
          <p:nvPr/>
        </p:nvGrpSpPr>
        <p:grpSpPr>
          <a:xfrm>
            <a:off x="8966678" y="2475975"/>
            <a:ext cx="3575974" cy="2802441"/>
            <a:chOff x="7562463" y="1540892"/>
            <a:chExt cx="3575974" cy="2802441"/>
          </a:xfrm>
        </p:grpSpPr>
        <p:grpSp>
          <p:nvGrpSpPr>
            <p:cNvPr id="11" name="Group 10"/>
            <p:cNvGrpSpPr/>
            <p:nvPr/>
          </p:nvGrpSpPr>
          <p:grpSpPr>
            <a:xfrm>
              <a:off x="7631177" y="2305856"/>
              <a:ext cx="3507260" cy="2037477"/>
              <a:chOff x="7396449" y="2280562"/>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703189" y="2434754"/>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396449" y="2280562"/>
                <a:ext cx="1974505" cy="2037477"/>
                <a:chOff x="7396449" y="2280562"/>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7396449" y="243088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7396449" y="2430880"/>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702050" y="325336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702050" y="3253363"/>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8016237" y="396989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8016237" y="3969890"/>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8368952" y="327307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8368952" y="3273073"/>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472974" y="228056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472974" y="2280562"/>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851057" y="324867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851057" y="3248671"/>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990388" y="397948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990388" y="3979485"/>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7562463" y="1540892"/>
              <a:ext cx="3575974" cy="2693648"/>
              <a:chOff x="8074792" y="3823991"/>
              <a:chExt cx="3575974" cy="2693648"/>
            </a:xfrm>
          </p:grpSpPr>
          <p:grpSp>
            <p:nvGrpSpPr>
              <p:cNvPr id="16" name="Group 15"/>
              <p:cNvGrpSpPr/>
              <p:nvPr/>
            </p:nvGrpSpPr>
            <p:grpSpPr>
              <a:xfrm>
                <a:off x="8306735" y="4390344"/>
                <a:ext cx="3344031" cy="2127295"/>
                <a:chOff x="1778831" y="1769265"/>
                <a:chExt cx="4836276"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094574" y="3351719"/>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6094574" y="3351719"/>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8074792" y="3823991"/>
                    <a:ext cx="1725283" cy="5629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=90°=</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8074792" y="3823991"/>
                    <a:ext cx="1725283" cy="562975"/>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670071" y="2475973"/>
            <a:ext cx="3608826" cy="2812190"/>
            <a:chOff x="1572747" y="1133306"/>
            <a:chExt cx="3608826" cy="2812190"/>
          </a:xfrm>
        </p:grpSpPr>
        <p:grpSp>
          <p:nvGrpSpPr>
            <p:cNvPr id="3" name="Group 2"/>
            <p:cNvGrpSpPr/>
            <p:nvPr/>
          </p:nvGrpSpPr>
          <p:grpSpPr>
            <a:xfrm>
              <a:off x="1572747" y="1133306"/>
              <a:ext cx="3608826" cy="2671192"/>
              <a:chOff x="8268015" y="1294595"/>
              <a:chExt cx="3608826" cy="2671192"/>
            </a:xfrm>
          </p:grpSpPr>
          <p:grpSp>
            <p:nvGrpSpPr>
              <p:cNvPr id="32" name="Group 31"/>
              <p:cNvGrpSpPr/>
              <p:nvPr/>
            </p:nvGrpSpPr>
            <p:grpSpPr>
              <a:xfrm>
                <a:off x="8467494" y="1887690"/>
                <a:ext cx="3409347" cy="2078097"/>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8268015" y="1294595"/>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8268015" y="1294595"/>
                    <a:ext cx="1427924" cy="369332"/>
                  </a:xfrm>
                  <a:prstGeom prst="rect">
                    <a:avLst/>
                  </a:prstGeom>
                  <a:blipFill>
                    <a:blip r:embed="rId16"/>
                    <a:stretch>
                      <a:fillRect b="-11475"/>
                    </a:stretch>
                  </a:blipFill>
                </p:spPr>
                <p:txBody>
                  <a:bodyPr/>
                  <a:lstStyle/>
                  <a:p>
                    <a:r>
                      <a:rPr lang="en-US">
                        <a:noFill/>
                      </a:rPr>
                      <a:t> </a:t>
                    </a:r>
                  </a:p>
                </p:txBody>
              </p:sp>
            </mc:Fallback>
          </mc:AlternateContent>
        </p:grpSp>
        <p:grpSp>
          <p:nvGrpSpPr>
            <p:cNvPr id="6" name="Group 5"/>
            <p:cNvGrpSpPr/>
            <p:nvPr/>
          </p:nvGrpSpPr>
          <p:grpSpPr>
            <a:xfrm>
              <a:off x="1647602" y="1908019"/>
              <a:ext cx="1974505" cy="2037477"/>
              <a:chOff x="1647602" y="1908019"/>
              <a:chExt cx="1974505" cy="2037477"/>
            </a:xfrm>
          </p:grpSpPr>
          <mc:AlternateContent xmlns:mc="http://schemas.openxmlformats.org/markup-compatibility/2006" xmlns:a14="http://schemas.microsoft.com/office/drawing/2010/main">
            <mc:Choice Requires="a14">
              <p:sp>
                <p:nvSpPr>
                  <p:cNvPr id="45" name="TextBox 44"/>
                  <p:cNvSpPr txBox="1"/>
                  <p:nvPr/>
                </p:nvSpPr>
                <p:spPr>
                  <a:xfrm>
                    <a:off x="1647602" y="205833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1647602" y="2058337"/>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953203" y="288082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953203" y="2880820"/>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2267390" y="359734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2267390" y="3597347"/>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2620105" y="290053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620105" y="2900530"/>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724127" y="1908019"/>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724127" y="1908019"/>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102210" y="28761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102210" y="2876128"/>
                    <a:ext cx="380566" cy="338554"/>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241541" y="36069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241541" y="3606942"/>
                    <a:ext cx="380566" cy="338554"/>
                  </a:xfrm>
                  <a:prstGeom prst="rect">
                    <a:avLst/>
                  </a:prstGeom>
                  <a:blipFill>
                    <a:blip r:embed="rId23"/>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to </a:t>
                </a:r>
                <a:r>
                  <a:rPr lang="en-US" b="1" dirty="0"/>
                  <a:t>LEFT </a:t>
                </a:r>
                <a:r>
                  <a:rPr lang="en-US" dirty="0"/>
                  <a:t>by </a:t>
                </a:r>
                <a14:m>
                  <m:oMath xmlns:m="http://schemas.openxmlformats.org/officeDocument/2006/math">
                    <m:r>
                      <a:rPr lang="en-US" b="1" i="1">
                        <a:latin typeface="Cambria Math" panose="02040503050406030204" pitchFamily="18" charset="0"/>
                      </a:rPr>
                      <m:t>𝟗𝟎</m:t>
                    </m:r>
                    <m:r>
                      <a:rPr lang="en-US" b="1" i="1">
                        <a:latin typeface="Cambria Math" panose="02040503050406030204" pitchFamily="18" charset="0"/>
                      </a:rPr>
                      <m:t>°</m:t>
                    </m:r>
                  </m:oMath>
                </a14:m>
                <a:endParaRPr lang="en-US" b="1" dirty="0"/>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457934" y="4930267"/>
                <a:ext cx="2320506" cy="1026435"/>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360°=1</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90°=</m:t>
                      </m:r>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1</m:t>
                          </m:r>
                        </m:num>
                        <m:den>
                          <m:r>
                            <a:rPr lang="en-US" i="1">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waves</m:t>
                      </m:r>
                    </m:oMath>
                  </m:oMathPara>
                </a14:m>
                <a:endParaRPr lang="en-US" dirty="0">
                  <a:solidFill>
                    <a:schemeClr val="bg1">
                      <a:lumMod val="50000"/>
                    </a:schemeClr>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457934" y="4930267"/>
                <a:ext cx="2320506" cy="1026435"/>
              </a:xfrm>
              <a:prstGeom prst="rect">
                <a:avLst/>
              </a:prstGeom>
              <a:blipFill>
                <a:blip r:embed="rId25"/>
                <a:stretch>
                  <a:fillRect/>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41</a:t>
            </a:fld>
            <a:endParaRPr lang="en-US"/>
          </a:p>
        </p:txBody>
      </p:sp>
    </p:spTree>
    <p:custDataLst>
      <p:tags r:id="rId1"/>
    </p:custDataLst>
    <p:extLst>
      <p:ext uri="{BB962C8B-B14F-4D97-AF65-F5344CB8AC3E}">
        <p14:creationId xmlns:p14="http://schemas.microsoft.com/office/powerpoint/2010/main" val="22219031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2</a:t>
            </a:r>
          </a:p>
        </p:txBody>
      </p:sp>
      <p:grpSp>
        <p:nvGrpSpPr>
          <p:cNvPr id="12" name="Group 11"/>
          <p:cNvGrpSpPr/>
          <p:nvPr/>
        </p:nvGrpSpPr>
        <p:grpSpPr>
          <a:xfrm>
            <a:off x="9145619" y="2509629"/>
            <a:ext cx="3613864" cy="2768941"/>
            <a:chOff x="7132863" y="1576135"/>
            <a:chExt cx="3613864" cy="2768941"/>
          </a:xfrm>
        </p:grpSpPr>
        <p:grpSp>
          <p:nvGrpSpPr>
            <p:cNvPr id="11" name="Group 10"/>
            <p:cNvGrpSpPr/>
            <p:nvPr/>
          </p:nvGrpSpPr>
          <p:grpSpPr>
            <a:xfrm>
              <a:off x="7169450" y="2307599"/>
              <a:ext cx="3507260" cy="2037477"/>
              <a:chOff x="6934722" y="2282305"/>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241462" y="2436497"/>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934722" y="2282305"/>
                <a:ext cx="1974505" cy="2037477"/>
                <a:chOff x="6934722" y="2282305"/>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6934722" y="243262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34722" y="2432623"/>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240323" y="325510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240323" y="3255106"/>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7554510" y="397163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554510" y="3971633"/>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7907225" y="327481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7907225" y="3274816"/>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011247" y="228230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011247" y="2282305"/>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389330" y="325041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389330" y="325041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528661" y="39812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528661" y="3981228"/>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7132863" y="1576135"/>
              <a:ext cx="3613864" cy="2658405"/>
              <a:chOff x="7645192" y="3859234"/>
              <a:chExt cx="3613864" cy="2658405"/>
            </a:xfrm>
          </p:grpSpPr>
          <p:grpSp>
            <p:nvGrpSpPr>
              <p:cNvPr id="16" name="Group 15"/>
              <p:cNvGrpSpPr/>
              <p:nvPr/>
            </p:nvGrpSpPr>
            <p:grpSpPr>
              <a:xfrm>
                <a:off x="8306735" y="4390344"/>
                <a:ext cx="2952321" cy="2127295"/>
                <a:chOff x="1778831" y="1769265"/>
                <a:chExt cx="4269769"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28067" y="3341122"/>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28067" y="3341122"/>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7645192" y="3859234"/>
                    <a:ext cx="1849988"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=270°=</m:t>
                          </m:r>
                          <m:f>
                            <m:fPr>
                              <m:ctrlPr>
                                <a:rPr lang="en-US" i="1">
                                  <a:latin typeface="Cambria Math" panose="02040503050406030204" pitchFamily="18" charset="0"/>
                                </a:rPr>
                              </m:ctrlPr>
                            </m:fPr>
                            <m:num>
                              <m:r>
                                <a:rPr lang="en-US" i="1">
                                  <a:latin typeface="Cambria Math" panose="02040503050406030204" pitchFamily="18" charset="0"/>
                                </a:rPr>
                                <m:t>3</m:t>
                              </m:r>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7645192" y="3859234"/>
                    <a:ext cx="1849988" cy="610936"/>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670071" y="2475973"/>
            <a:ext cx="3608826" cy="2812190"/>
            <a:chOff x="1572747" y="1133306"/>
            <a:chExt cx="3608826" cy="2812190"/>
          </a:xfrm>
        </p:grpSpPr>
        <p:grpSp>
          <p:nvGrpSpPr>
            <p:cNvPr id="3" name="Group 2"/>
            <p:cNvGrpSpPr/>
            <p:nvPr/>
          </p:nvGrpSpPr>
          <p:grpSpPr>
            <a:xfrm>
              <a:off x="1572747" y="1133306"/>
              <a:ext cx="3608826" cy="2671192"/>
              <a:chOff x="8268015" y="1294595"/>
              <a:chExt cx="3608826" cy="2671192"/>
            </a:xfrm>
          </p:grpSpPr>
          <p:grpSp>
            <p:nvGrpSpPr>
              <p:cNvPr id="32" name="Group 31"/>
              <p:cNvGrpSpPr/>
              <p:nvPr/>
            </p:nvGrpSpPr>
            <p:grpSpPr>
              <a:xfrm>
                <a:off x="8467494" y="1887690"/>
                <a:ext cx="3409347" cy="2078097"/>
                <a:chOff x="1713644" y="1702641"/>
                <a:chExt cx="4780147" cy="2977847"/>
              </a:xfrm>
            </p:grpSpPr>
            <p:grpSp>
              <p:nvGrpSpPr>
                <p:cNvPr id="37" name="Group 36"/>
                <p:cNvGrpSpPr/>
                <p:nvPr/>
              </p:nvGrpSpPr>
              <p:grpSpPr>
                <a:xfrm>
                  <a:off x="2006434" y="2149861"/>
                  <a:ext cx="4487357" cy="2530627"/>
                  <a:chOff x="2006434"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2006434" y="2149862"/>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61995" y="3352586"/>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61995" y="3352586"/>
                      <a:ext cx="520532" cy="529241"/>
                    </a:xfrm>
                    <a:prstGeom prst="rect">
                      <a:avLst/>
                    </a:prstGeom>
                    <a:blipFill>
                      <a:blip r:embed="rId1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8268015" y="1294595"/>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8268015" y="1294595"/>
                    <a:ext cx="1427924" cy="369332"/>
                  </a:xfrm>
                  <a:prstGeom prst="rect">
                    <a:avLst/>
                  </a:prstGeom>
                  <a:blipFill>
                    <a:blip r:embed="rId15"/>
                    <a:stretch>
                      <a:fillRect b="-11475"/>
                    </a:stretch>
                  </a:blipFill>
                </p:spPr>
                <p:txBody>
                  <a:bodyPr/>
                  <a:lstStyle/>
                  <a:p>
                    <a:r>
                      <a:rPr lang="en-US">
                        <a:noFill/>
                      </a:rPr>
                      <a:t> </a:t>
                    </a:r>
                  </a:p>
                </p:txBody>
              </p:sp>
            </mc:Fallback>
          </mc:AlternateContent>
        </p:grpSp>
        <p:grpSp>
          <p:nvGrpSpPr>
            <p:cNvPr id="6" name="Group 5"/>
            <p:cNvGrpSpPr/>
            <p:nvPr/>
          </p:nvGrpSpPr>
          <p:grpSpPr>
            <a:xfrm>
              <a:off x="1647602" y="1908019"/>
              <a:ext cx="1974505" cy="2037477"/>
              <a:chOff x="1647602" y="1908019"/>
              <a:chExt cx="1974505" cy="2037477"/>
            </a:xfrm>
          </p:grpSpPr>
          <mc:AlternateContent xmlns:mc="http://schemas.openxmlformats.org/markup-compatibility/2006" xmlns:a14="http://schemas.microsoft.com/office/drawing/2010/main">
            <mc:Choice Requires="a14">
              <p:sp>
                <p:nvSpPr>
                  <p:cNvPr id="45" name="TextBox 44"/>
                  <p:cNvSpPr txBox="1"/>
                  <p:nvPr/>
                </p:nvSpPr>
                <p:spPr>
                  <a:xfrm>
                    <a:off x="1647602" y="205833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1647602" y="2058337"/>
                    <a:ext cx="380566" cy="338554"/>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953203" y="288082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953203" y="2880820"/>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2267390" y="3597347"/>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2267390" y="3597347"/>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2620105" y="2900530"/>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620105" y="2900530"/>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724127" y="1908019"/>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724127" y="1908019"/>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102210" y="28761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102210" y="2876128"/>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241541" y="36069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241541" y="3606942"/>
                    <a:ext cx="380566" cy="338554"/>
                  </a:xfrm>
                  <a:prstGeom prst="rect">
                    <a:avLst/>
                  </a:prstGeom>
                  <a:blipFill>
                    <a:blip r:embed="rId22"/>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r>
                  <a:rPr lang="en-US" b="1" dirty="0"/>
                  <a:t>+</a:t>
                </a:r>
                <a14:m>
                  <m:oMath xmlns:m="http://schemas.openxmlformats.org/officeDocument/2006/math">
                    <m:f>
                      <m:fPr>
                        <m:ctrlPr>
                          <a:rPr lang="en-US" b="1" i="1">
                            <a:latin typeface="Cambria Math" panose="02040503050406030204" pitchFamily="18" charset="0"/>
                          </a:rPr>
                        </m:ctrlPr>
                      </m:fPr>
                      <m:num>
                        <m:r>
                          <a:rPr lang="en-US" b="1" i="1">
                            <a:latin typeface="Cambria Math" panose="02040503050406030204" pitchFamily="18" charset="0"/>
                          </a:rPr>
                          <m:t>𝟑</m:t>
                        </m:r>
                      </m:num>
                      <m:den>
                        <m:r>
                          <a:rPr lang="en-US" b="1" i="1">
                            <a:latin typeface="Cambria Math" panose="02040503050406030204" pitchFamily="18" charset="0"/>
                          </a:rPr>
                          <m:t>𝟒</m:t>
                        </m:r>
                      </m:den>
                    </m:f>
                  </m:oMath>
                </a14:m>
                <a:r>
                  <a:rPr lang="en-US" b="1" dirty="0"/>
                  <a:t> waves</a:t>
                </a:r>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622413" y="4856268"/>
                <a:ext cx="2320506" cy="1180323"/>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1</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r>
                        <a:rPr lang="en-US">
                          <a:solidFill>
                            <a:schemeClr val="bg1">
                              <a:lumMod val="50000"/>
                            </a:schemeClr>
                          </a:solidFill>
                          <a:latin typeface="Cambria Math" panose="02040503050406030204" pitchFamily="18" charset="0"/>
                        </a:rPr>
                        <m:t>=360</m:t>
                      </m:r>
                      <m:r>
                        <a:rPr lang="en-US" i="1">
                          <a:solidFill>
                            <a:schemeClr val="bg1">
                              <a:lumMod val="50000"/>
                            </a:schemeClr>
                          </a:solidFill>
                          <a:latin typeface="Cambria Math" panose="02040503050406030204" pitchFamily="18" charset="0"/>
                        </a:rPr>
                        <m:t>°</m:t>
                      </m:r>
                    </m:oMath>
                  </m:oMathPara>
                </a14:m>
                <a:endParaRPr lang="en-US" dirty="0">
                  <a:solidFill>
                    <a:schemeClr val="bg1">
                      <a:lumMod val="50000"/>
                    </a:schemeClr>
                  </a:solidFill>
                </a:endParaRPr>
              </a:p>
              <a:p>
                <a:pPr/>
                <a14:m>
                  <m:oMathPara xmlns:m="http://schemas.openxmlformats.org/officeDocument/2006/math">
                    <m:oMathParaPr>
                      <m:jc m:val="centerGroup"/>
                    </m:oMathParaPr>
                    <m:oMath xmlns:m="http://schemas.openxmlformats.org/officeDocument/2006/math">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3</m:t>
                          </m:r>
                        </m:num>
                        <m:den>
                          <m:r>
                            <a:rPr lang="en-US" i="1">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waves</m:t>
                      </m:r>
                      <m:r>
                        <a:rPr lang="en-US">
                          <a:solidFill>
                            <a:schemeClr val="bg1">
                              <a:lumMod val="50000"/>
                            </a:schemeClr>
                          </a:solidFill>
                          <a:latin typeface="Cambria Math" panose="02040503050406030204" pitchFamily="18" charset="0"/>
                        </a:rPr>
                        <m:t>=270</m:t>
                      </m:r>
                      <m:r>
                        <a:rPr lang="en-US" i="1">
                          <a:solidFill>
                            <a:schemeClr val="bg1">
                              <a:lumMod val="50000"/>
                            </a:schemeClr>
                          </a:solidFill>
                          <a:latin typeface="Cambria Math" panose="02040503050406030204" pitchFamily="18" charset="0"/>
                        </a:rPr>
                        <m:t>°</m:t>
                      </m:r>
                      <m:r>
                        <a:rPr lang="en-US">
                          <a:solidFill>
                            <a:schemeClr val="bg1">
                              <a:lumMod val="50000"/>
                            </a:schemeClr>
                          </a:solidFill>
                          <a:latin typeface="Cambria Math" panose="02040503050406030204" pitchFamily="18" charset="0"/>
                        </a:rPr>
                        <m:t> </m:t>
                      </m:r>
                    </m:oMath>
                  </m:oMathPara>
                </a14:m>
                <a:endParaRPr lang="en-US" dirty="0">
                  <a:solidFill>
                    <a:schemeClr val="bg1">
                      <a:lumMod val="50000"/>
                    </a:schemeClr>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622413" y="4856268"/>
                <a:ext cx="2320506" cy="1180323"/>
              </a:xfrm>
              <a:prstGeom prst="rect">
                <a:avLst/>
              </a:prstGeom>
              <a:blipFill>
                <a:blip r:embed="rId24"/>
                <a:stretch>
                  <a:fillRect/>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42</a:t>
            </a:fld>
            <a:endParaRPr lang="en-US"/>
          </a:p>
        </p:txBody>
      </p:sp>
    </p:spTree>
    <p:custDataLst>
      <p:tags r:id="rId1"/>
    </p:custDataLst>
    <p:extLst>
      <p:ext uri="{BB962C8B-B14F-4D97-AF65-F5344CB8AC3E}">
        <p14:creationId xmlns:p14="http://schemas.microsoft.com/office/powerpoint/2010/main" val="3274727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3</a:t>
            </a:r>
          </a:p>
        </p:txBody>
      </p:sp>
      <p:grpSp>
        <p:nvGrpSpPr>
          <p:cNvPr id="12" name="Group 11"/>
          <p:cNvGrpSpPr/>
          <p:nvPr/>
        </p:nvGrpSpPr>
        <p:grpSpPr>
          <a:xfrm>
            <a:off x="8877002" y="2467465"/>
            <a:ext cx="3863235" cy="2811105"/>
            <a:chOff x="6864244" y="1533971"/>
            <a:chExt cx="3863235" cy="2811105"/>
          </a:xfrm>
        </p:grpSpPr>
        <p:grpSp>
          <p:nvGrpSpPr>
            <p:cNvPr id="11" name="Group 10"/>
            <p:cNvGrpSpPr/>
            <p:nvPr/>
          </p:nvGrpSpPr>
          <p:grpSpPr>
            <a:xfrm>
              <a:off x="7169450" y="2307599"/>
              <a:ext cx="3507260" cy="2037477"/>
              <a:chOff x="6934722" y="2282305"/>
              <a:chExt cx="3507260" cy="203747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241462" y="2436497"/>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934722" y="2282305"/>
                <a:ext cx="1974505" cy="2037477"/>
                <a:chOff x="6934722" y="2282305"/>
                <a:chExt cx="1974505" cy="2037477"/>
              </a:xfrm>
            </p:grpSpPr>
            <mc:AlternateContent xmlns:mc="http://schemas.openxmlformats.org/markup-compatibility/2006" xmlns:a14="http://schemas.microsoft.com/office/drawing/2010/main">
              <mc:Choice Requires="a14">
                <p:sp>
                  <p:nvSpPr>
                    <p:cNvPr id="53" name="TextBox 52"/>
                    <p:cNvSpPr txBox="1"/>
                    <p:nvPr/>
                  </p:nvSpPr>
                  <p:spPr>
                    <a:xfrm>
                      <a:off x="6934722" y="243262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34722" y="2432623"/>
                      <a:ext cx="380566"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7240323" y="325510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7240323" y="3255106"/>
                      <a:ext cx="380566"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7554510" y="397163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7554510" y="3971633"/>
                      <a:ext cx="380566"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7907225" y="327481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7907225" y="3274816"/>
                      <a:ext cx="380566"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8011247" y="2282305"/>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8011247" y="2282305"/>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8389330" y="325041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8389330" y="325041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8528661" y="3981228"/>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8528661" y="3981228"/>
                      <a:ext cx="380566" cy="338554"/>
                    </a:xfrm>
                    <a:prstGeom prst="rect">
                      <a:avLst/>
                    </a:prstGeom>
                    <a:blipFill>
                      <a:blip r:embed="rId10"/>
                      <a:stretch>
                        <a:fillRect/>
                      </a:stretch>
                    </a:blipFill>
                  </p:spPr>
                  <p:txBody>
                    <a:bodyPr/>
                    <a:lstStyle/>
                    <a:p>
                      <a:r>
                        <a:rPr lang="en-US">
                          <a:noFill/>
                        </a:rPr>
                        <a:t> </a:t>
                      </a:r>
                    </a:p>
                  </p:txBody>
                </p:sp>
              </mc:Fallback>
            </mc:AlternateContent>
          </p:grpSp>
        </p:grpSp>
        <p:grpSp>
          <p:nvGrpSpPr>
            <p:cNvPr id="4" name="Group 3"/>
            <p:cNvGrpSpPr/>
            <p:nvPr/>
          </p:nvGrpSpPr>
          <p:grpSpPr>
            <a:xfrm>
              <a:off x="6864244" y="1533971"/>
              <a:ext cx="3863235" cy="2700569"/>
              <a:chOff x="7376573" y="3817070"/>
              <a:chExt cx="3863235" cy="2700569"/>
            </a:xfrm>
          </p:grpSpPr>
          <p:grpSp>
            <p:nvGrpSpPr>
              <p:cNvPr id="16" name="Group 15"/>
              <p:cNvGrpSpPr/>
              <p:nvPr/>
            </p:nvGrpSpPr>
            <p:grpSpPr>
              <a:xfrm>
                <a:off x="8306735" y="4390344"/>
                <a:ext cx="2933073" cy="2127295"/>
                <a:chOff x="1778831" y="1769265"/>
                <a:chExt cx="4241932" cy="2911223"/>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00230" y="3352586"/>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00230" y="3352586"/>
                      <a:ext cx="520533" cy="505434"/>
                    </a:xfrm>
                    <a:prstGeom prst="rect">
                      <a:avLst/>
                    </a:prstGeom>
                    <a:blipFill>
                      <a:blip r:embed="rId12"/>
                      <a:stretch>
                        <a:fillRect/>
                      </a:stretch>
                    </a:blipFill>
                  </p:spPr>
                  <p:txBody>
                    <a:bodyPr/>
                    <a:lstStyle/>
                    <a:p>
                      <a:r>
                        <a:rPr lang="en-US">
                          <a:noFill/>
                        </a:rPr>
                        <a:t> </a:t>
                      </a:r>
                    </a:p>
                  </p:txBody>
                </p:sp>
              </mc:Fallback>
            </mc:AlternateContent>
            <p:cxnSp>
              <p:nvCxnSpPr>
                <p:cNvPr id="21" name="Straight Arrow Connector 20"/>
                <p:cNvCxnSpPr/>
                <p:nvPr/>
              </p:nvCxnSpPr>
              <p:spPr>
                <a:xfrm flipV="1">
                  <a:off x="2329223"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3" name="TextBox 42"/>
                  <p:cNvSpPr txBox="1"/>
                  <p:nvPr/>
                </p:nvSpPr>
                <p:spPr>
                  <a:xfrm>
                    <a:off x="7376573" y="3817070"/>
                    <a:ext cx="2513702"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  </m:t>
                          </m:r>
                          <m:r>
                            <m:rPr>
                              <m:sty m:val="p"/>
                            </m:rPr>
                            <a:rPr lang="en-US">
                              <a:latin typeface="Cambria Math" panose="02040503050406030204" pitchFamily="18" charset="0"/>
                            </a:rPr>
                            <m:t>or</m:t>
                          </m:r>
                          <m:r>
                            <a:rPr lang="en-US" i="1">
                              <a:latin typeface="Cambria Math" panose="02040503050406030204" pitchFamily="18" charset="0"/>
                            </a:rPr>
                            <m:t>  </m:t>
                          </m:r>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3</m:t>
                              </m:r>
                              <m:r>
                                <a:rPr lang="en-US" i="1">
                                  <a:latin typeface="Cambria Math" panose="02040503050406030204" pitchFamily="18" charset="0"/>
                                </a:rPr>
                                <m:t>𝜋</m:t>
                              </m:r>
                            </m:num>
                            <m:den>
                              <m:r>
                                <a:rPr lang="en-US" i="1">
                                  <a:latin typeface="Cambria Math" panose="02040503050406030204" pitchFamily="18" charset="0"/>
                                </a:rPr>
                                <m:t>2</m:t>
                              </m:r>
                            </m:den>
                          </m:f>
                          <m:r>
                            <a:rPr lang="en-US" i="1">
                              <a:latin typeface="Cambria Math" panose="02040503050406030204" pitchFamily="18" charset="0"/>
                            </a:rPr>
                            <m:t>:</m:t>
                          </m:r>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7376573" y="3817070"/>
                    <a:ext cx="2513702" cy="610936"/>
                  </a:xfrm>
                  <a:prstGeom prst="rect">
                    <a:avLst/>
                  </a:prstGeom>
                  <a:blipFill>
                    <a:blip r:embed="rId13"/>
                    <a:stretch>
                      <a:fillRect/>
                    </a:stretch>
                  </a:blipFill>
                </p:spPr>
                <p:txBody>
                  <a:bodyPr/>
                  <a:lstStyle/>
                  <a:p>
                    <a:r>
                      <a:rPr lang="en-US">
                        <a:noFill/>
                      </a:rPr>
                      <a:t> </a:t>
                    </a:r>
                  </a:p>
                </p:txBody>
              </p:sp>
            </mc:Fallback>
          </mc:AlternateContent>
        </p:grpSp>
      </p:grpSp>
      <p:grpSp>
        <p:nvGrpSpPr>
          <p:cNvPr id="7" name="Group 6"/>
          <p:cNvGrpSpPr/>
          <p:nvPr/>
        </p:nvGrpSpPr>
        <p:grpSpPr>
          <a:xfrm>
            <a:off x="2502751" y="2589532"/>
            <a:ext cx="3759909" cy="2703050"/>
            <a:chOff x="482205" y="1256460"/>
            <a:chExt cx="3759909" cy="2703050"/>
          </a:xfrm>
        </p:grpSpPr>
        <p:grpSp>
          <p:nvGrpSpPr>
            <p:cNvPr id="3" name="Group 2"/>
            <p:cNvGrpSpPr/>
            <p:nvPr/>
          </p:nvGrpSpPr>
          <p:grpSpPr>
            <a:xfrm>
              <a:off x="482205" y="1256460"/>
              <a:ext cx="3759909" cy="2548038"/>
              <a:chOff x="7177473" y="1417749"/>
              <a:chExt cx="3759909" cy="2548038"/>
            </a:xfrm>
          </p:grpSpPr>
          <p:grpSp>
            <p:nvGrpSpPr>
              <p:cNvPr id="32" name="Group 31"/>
              <p:cNvGrpSpPr/>
              <p:nvPr/>
            </p:nvGrpSpPr>
            <p:grpSpPr>
              <a:xfrm>
                <a:off x="7736863" y="1887690"/>
                <a:ext cx="3200519" cy="2078097"/>
                <a:chOff x="689247" y="1702641"/>
                <a:chExt cx="4487357" cy="2977847"/>
              </a:xfrm>
            </p:grpSpPr>
            <p:grpSp>
              <p:nvGrpSpPr>
                <p:cNvPr id="37" name="Group 36"/>
                <p:cNvGrpSpPr/>
                <p:nvPr/>
              </p:nvGrpSpPr>
              <p:grpSpPr>
                <a:xfrm>
                  <a:off x="689247" y="2149861"/>
                  <a:ext cx="4487357" cy="2530627"/>
                  <a:chOff x="689247" y="2149861"/>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689247" y="2200319"/>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61"/>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1"/>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1"/>
                      <a:ext cx="520533" cy="529241"/>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416290" y="3370245"/>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4416290" y="3370245"/>
                      <a:ext cx="520532" cy="529241"/>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7177473" y="1417749"/>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7177473" y="1417749"/>
                    <a:ext cx="1427924" cy="369332"/>
                  </a:xfrm>
                  <a:prstGeom prst="rect">
                    <a:avLst/>
                  </a:prstGeom>
                  <a:blipFill>
                    <a:blip r:embed="rId16"/>
                    <a:stretch>
                      <a:fillRect b="-13333"/>
                    </a:stretch>
                  </a:blipFill>
                </p:spPr>
                <p:txBody>
                  <a:bodyPr/>
                  <a:lstStyle/>
                  <a:p>
                    <a:r>
                      <a:rPr lang="en-US">
                        <a:noFill/>
                      </a:rPr>
                      <a:t> </a:t>
                    </a:r>
                  </a:p>
                </p:txBody>
              </p:sp>
            </mc:Fallback>
          </mc:AlternateContent>
        </p:grpSp>
        <p:grpSp>
          <p:nvGrpSpPr>
            <p:cNvPr id="6" name="Group 5"/>
            <p:cNvGrpSpPr/>
            <p:nvPr/>
          </p:nvGrpSpPr>
          <p:grpSpPr>
            <a:xfrm>
              <a:off x="700283" y="2016883"/>
              <a:ext cx="1974505" cy="1942627"/>
              <a:chOff x="700283" y="2016883"/>
              <a:chExt cx="1974505" cy="1942627"/>
            </a:xfrm>
          </p:grpSpPr>
          <mc:AlternateContent xmlns:mc="http://schemas.openxmlformats.org/markup-compatibility/2006" xmlns:a14="http://schemas.microsoft.com/office/drawing/2010/main">
            <mc:Choice Requires="a14">
              <p:sp>
                <p:nvSpPr>
                  <p:cNvPr id="45" name="TextBox 44"/>
                  <p:cNvSpPr txBox="1"/>
                  <p:nvPr/>
                </p:nvSpPr>
                <p:spPr>
                  <a:xfrm>
                    <a:off x="700283" y="207235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700283" y="2072351"/>
                    <a:ext cx="380566" cy="338554"/>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005884" y="289483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005884" y="2894834"/>
                    <a:ext cx="380566" cy="338554"/>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320071" y="361136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320071" y="3611361"/>
                    <a:ext cx="380566" cy="338554"/>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672786" y="291454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672786" y="2914544"/>
                    <a:ext cx="380566" cy="338554"/>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1669305" y="201688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1669305" y="2016883"/>
                    <a:ext cx="380566" cy="338554"/>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2154891" y="28901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2154891" y="2890142"/>
                    <a:ext cx="380566" cy="338554"/>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2294222" y="362095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2294222" y="3620956"/>
                    <a:ext cx="380566" cy="338554"/>
                  </a:xfrm>
                  <a:prstGeom prst="rect">
                    <a:avLst/>
                  </a:prstGeom>
                  <a:blipFill>
                    <a:blip r:embed="rId23"/>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14:m>
                  <m:oMath xmlns:m="http://schemas.openxmlformats.org/officeDocument/2006/math">
                    <m:r>
                      <a:rPr lang="en-US">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𝟐</m:t>
                        </m:r>
                      </m:den>
                    </m:f>
                    <m:r>
                      <a:rPr lang="en-US" b="1" i="1">
                        <a:latin typeface="Cambria Math" panose="02040503050406030204" pitchFamily="18" charset="0"/>
                      </a:rPr>
                      <m:t>𝝅</m:t>
                    </m:r>
                  </m:oMath>
                </a14:m>
                <a:r>
                  <a:rPr lang="en-US" b="1" dirty="0"/>
                  <a:t> rad</a:t>
                </a:r>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306748" y="4856266"/>
                <a:ext cx="2733115" cy="1611210"/>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2</m:t>
                      </m:r>
                      <m:r>
                        <a:rPr lang="en-US" i="1">
                          <a:solidFill>
                            <a:schemeClr val="bg1">
                              <a:lumMod val="50000"/>
                            </a:schemeClr>
                          </a:solidFill>
                          <a:latin typeface="Cambria Math" panose="02040503050406030204" pitchFamily="18" charset="0"/>
                        </a:rPr>
                        <m:t>𝜋</m:t>
                      </m:r>
                      <m:r>
                        <a:rPr lang="en-US" i="1">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rad</m:t>
                      </m:r>
                      <m:r>
                        <a:rPr lang="en-US">
                          <a:solidFill>
                            <a:schemeClr val="bg1">
                              <a:lumMod val="50000"/>
                            </a:schemeClr>
                          </a:solidFill>
                          <a:latin typeface="Cambria Math" panose="02040503050406030204" pitchFamily="18" charset="0"/>
                        </a:rPr>
                        <m:t>=1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pPr>
                  <a:spcAft>
                    <a:spcPts val="1200"/>
                  </a:spcAft>
                </a:pPr>
                <a14:m>
                  <m:oMathPara xmlns:m="http://schemas.openxmlformats.org/officeDocument/2006/math">
                    <m:oMathParaPr>
                      <m:jc m:val="centerGroup"/>
                    </m:oMathParaPr>
                    <m:oMath xmlns:m="http://schemas.openxmlformats.org/officeDocument/2006/math">
                      <m:f>
                        <m:fPr>
                          <m:ctrlPr>
                            <a:rPr lang="en-US" i="1">
                              <a:solidFill>
                                <a:schemeClr val="bg1">
                                  <a:lumMod val="50000"/>
                                </a:schemeClr>
                              </a:solidFill>
                              <a:latin typeface="Cambria Math" panose="02040503050406030204" pitchFamily="18" charset="0"/>
                            </a:rPr>
                          </m:ctrlPr>
                        </m:fPr>
                        <m:num>
                          <m:r>
                            <a:rPr lang="en-US" i="1">
                              <a:solidFill>
                                <a:schemeClr val="bg1">
                                  <a:lumMod val="50000"/>
                                </a:schemeClr>
                              </a:solidFill>
                              <a:latin typeface="Cambria Math" panose="02040503050406030204" pitchFamily="18" charset="0"/>
                            </a:rPr>
                            <m:t>1</m:t>
                          </m:r>
                        </m:num>
                        <m:den>
                          <m:r>
                            <a:rPr lang="en-US" i="1">
                              <a:solidFill>
                                <a:schemeClr val="bg1">
                                  <a:lumMod val="50000"/>
                                </a:schemeClr>
                              </a:solidFill>
                              <a:latin typeface="Cambria Math" panose="02040503050406030204" pitchFamily="18" charset="0"/>
                            </a:rPr>
                            <m:t>2</m:t>
                          </m:r>
                        </m:den>
                      </m:f>
                      <m:r>
                        <a:rPr lang="en-US" i="1">
                          <a:solidFill>
                            <a:schemeClr val="bg1">
                              <a:lumMod val="50000"/>
                            </a:schemeClr>
                          </a:solidFill>
                          <a:latin typeface="Cambria Math" panose="02040503050406030204" pitchFamily="18" charset="0"/>
                        </a:rPr>
                        <m:t>𝜋</m:t>
                      </m:r>
                      <m:r>
                        <a:rPr lang="en-US">
                          <a:solidFill>
                            <a:schemeClr val="bg1">
                              <a:lumMod val="50000"/>
                            </a:schemeClr>
                          </a:solidFill>
                          <a:latin typeface="Cambria Math" panose="02040503050406030204" pitchFamily="18" charset="0"/>
                        </a:rPr>
                        <m:t>=</m:t>
                      </m:r>
                      <m:f>
                        <m:fPr>
                          <m:ctrlPr>
                            <a:rPr lang="en-US" i="1">
                              <a:solidFill>
                                <a:schemeClr val="bg1">
                                  <a:lumMod val="50000"/>
                                </a:schemeClr>
                              </a:solidFill>
                              <a:latin typeface="Cambria Math" panose="02040503050406030204" pitchFamily="18" charset="0"/>
                            </a:rPr>
                          </m:ctrlPr>
                        </m:fPr>
                        <m:num>
                          <m:r>
                            <a:rPr lang="en-US">
                              <a:solidFill>
                                <a:schemeClr val="bg1">
                                  <a:lumMod val="50000"/>
                                </a:schemeClr>
                              </a:solidFill>
                              <a:latin typeface="Cambria Math" panose="02040503050406030204" pitchFamily="18" charset="0"/>
                            </a:rPr>
                            <m:t>1</m:t>
                          </m:r>
                        </m:num>
                        <m:den>
                          <m:r>
                            <a:rPr lang="en-US">
                              <a:solidFill>
                                <a:schemeClr val="bg1">
                                  <a:lumMod val="50000"/>
                                </a:schemeClr>
                              </a:solidFill>
                              <a:latin typeface="Cambria Math" panose="02040503050406030204" pitchFamily="18" charset="0"/>
                            </a:rPr>
                            <m:t>4</m:t>
                          </m:r>
                        </m:den>
                      </m:f>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r>
                        <a:rPr lang="en-US">
                          <a:solidFill>
                            <a:schemeClr val="bg1">
                              <a:lumMod val="50000"/>
                            </a:schemeClr>
                          </a:solidFill>
                          <a:latin typeface="Cambria Math" panose="02040503050406030204" pitchFamily="18" charset="0"/>
                        </a:rPr>
                        <m:t> </m:t>
                      </m:r>
                    </m:oMath>
                  </m:oMathPara>
                </a14:m>
                <a:endParaRPr lang="en-US" dirty="0">
                  <a:solidFill>
                    <a:schemeClr val="bg1">
                      <a:lumMod val="50000"/>
                    </a:schemeClr>
                  </a:solidFill>
                </a:endParaRPr>
              </a:p>
              <a:p>
                <a:r>
                  <a:rPr lang="en-US" dirty="0">
                    <a:solidFill>
                      <a:schemeClr val="bg1">
                        <a:lumMod val="50000"/>
                      </a:schemeClr>
                    </a:solidFill>
                  </a:rPr>
                  <a:t>(-</a:t>
                </a:r>
                <a:r>
                  <a:rPr lang="en-US" dirty="0" err="1">
                    <a:solidFill>
                      <a:schemeClr val="bg1">
                        <a:lumMod val="50000"/>
                      </a:schemeClr>
                    </a:solidFill>
                  </a:rPr>
                  <a:t>ve</a:t>
                </a:r>
                <a:r>
                  <a:rPr lang="en-US" dirty="0">
                    <a:solidFill>
                      <a:schemeClr val="bg1">
                        <a:lumMod val="50000"/>
                      </a:schemeClr>
                    </a:solidFill>
                  </a:rPr>
                  <a:t> </a:t>
                </a:r>
                <a14:m>
                  <m:oMath xmlns:m="http://schemas.openxmlformats.org/officeDocument/2006/math">
                    <m:r>
                      <a:rPr lang="en-US" i="1">
                        <a:solidFill>
                          <a:schemeClr val="bg1">
                            <a:lumMod val="50000"/>
                          </a:schemeClr>
                        </a:solidFill>
                        <a:latin typeface="Cambria Math" panose="02040503050406030204" pitchFamily="18" charset="0"/>
                      </a:rPr>
                      <m:t>𝜙</m:t>
                    </m:r>
                  </m:oMath>
                </a14:m>
                <a:r>
                  <a:rPr lang="en-US" dirty="0">
                    <a:solidFill>
                      <a:schemeClr val="bg1">
                        <a:lumMod val="50000"/>
                      </a:schemeClr>
                    </a:solidFill>
                  </a:rPr>
                  <a:t> means shift to </a:t>
                </a:r>
                <a:r>
                  <a:rPr lang="en-US" b="1" dirty="0">
                    <a:solidFill>
                      <a:schemeClr val="bg1">
                        <a:lumMod val="50000"/>
                      </a:schemeClr>
                    </a:solidFill>
                  </a:rPr>
                  <a:t>right</a:t>
                </a:r>
                <a:r>
                  <a:rPr lang="en-US" dirty="0">
                    <a:solidFill>
                      <a:schemeClr val="bg1">
                        <a:lumMod val="50000"/>
                      </a:schemeClr>
                    </a:solidFill>
                  </a:rPr>
                  <a:t>)</a:t>
                </a:r>
              </a:p>
            </p:txBody>
          </p:sp>
        </mc:Choice>
        <mc:Fallback xmlns="">
          <p:sp>
            <p:nvSpPr>
              <p:cNvPr id="13" name="TextBox 12"/>
              <p:cNvSpPr txBox="1">
                <a:spLocks noRot="1" noChangeAspect="1" noMove="1" noResize="1" noEditPoints="1" noAdjustHandles="1" noChangeArrowheads="1" noChangeShapeType="1" noTextEdit="1"/>
              </p:cNvSpPr>
              <p:nvPr/>
            </p:nvSpPr>
            <p:spPr>
              <a:xfrm>
                <a:off x="6306748" y="4856266"/>
                <a:ext cx="2733115" cy="1611210"/>
              </a:xfrm>
              <a:prstGeom prst="rect">
                <a:avLst/>
              </a:prstGeom>
              <a:blipFill>
                <a:blip r:embed="rId25"/>
                <a:stretch>
                  <a:fillRect l="-1778" r="-444" b="-4887"/>
                </a:stretch>
              </a:blipFill>
              <a:ln>
                <a:solidFill>
                  <a:schemeClr val="tx1"/>
                </a:solidFill>
                <a:prstDash val="dash"/>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43</a:t>
            </a:fld>
            <a:endParaRPr lang="en-US"/>
          </a:p>
        </p:txBody>
      </p:sp>
    </p:spTree>
    <p:custDataLst>
      <p:tags r:id="rId1"/>
    </p:custDataLst>
    <p:extLst>
      <p:ext uri="{BB962C8B-B14F-4D97-AF65-F5344CB8AC3E}">
        <p14:creationId xmlns:p14="http://schemas.microsoft.com/office/powerpoint/2010/main" val="2866440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7757" y="1460314"/>
            <a:ext cx="10477955" cy="523220"/>
          </a:xfrm>
          <a:prstGeom prst="rect">
            <a:avLst/>
          </a:prstGeom>
          <a:noFill/>
          <a:ln>
            <a:noFill/>
          </a:ln>
        </p:spPr>
        <p:txBody>
          <a:bodyPr wrap="square" rtlCol="0">
            <a:spAutoFit/>
          </a:bodyPr>
          <a:lstStyle/>
          <a:p>
            <a:pPr>
              <a:spcAft>
                <a:spcPts val="1200"/>
              </a:spcAft>
            </a:pPr>
            <a:r>
              <a:rPr lang="en-US" sz="2800" b="1" dirty="0">
                <a:cs typeface="Times New Roman" panose="02020603050405020304" pitchFamily="18" charset="0"/>
              </a:rPr>
              <a:t>Example 4</a:t>
            </a:r>
          </a:p>
        </p:txBody>
      </p:sp>
      <p:grpSp>
        <p:nvGrpSpPr>
          <p:cNvPr id="12" name="Group 11"/>
          <p:cNvGrpSpPr/>
          <p:nvPr/>
        </p:nvGrpSpPr>
        <p:grpSpPr>
          <a:xfrm>
            <a:off x="9578369" y="3087796"/>
            <a:ext cx="3251289" cy="2117457"/>
            <a:chOff x="7476190" y="2107245"/>
            <a:chExt cx="3251289" cy="2117457"/>
          </a:xfrm>
        </p:grpSpPr>
        <p:pic>
          <p:nvPicPr>
            <p:cNvPr id="52"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7476190" y="2461791"/>
              <a:ext cx="3200520" cy="160484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7794406" y="2107245"/>
              <a:ext cx="2933073" cy="2117457"/>
              <a:chOff x="1778831" y="1769265"/>
              <a:chExt cx="4241932" cy="2897760"/>
            </a:xfrm>
          </p:grpSpPr>
          <mc:AlternateContent xmlns:mc="http://schemas.openxmlformats.org/markup-compatibility/2006" xmlns:a14="http://schemas.microsoft.com/office/drawing/2010/main">
            <mc:Choice Requires="a14">
              <p:sp>
                <p:nvSpPr>
                  <p:cNvPr id="18" name="TextBox 17"/>
                  <p:cNvSpPr txBox="1"/>
                  <p:nvPr/>
                </p:nvSpPr>
                <p:spPr>
                  <a:xfrm>
                    <a:off x="1778831" y="1769265"/>
                    <a:ext cx="550390" cy="5250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18" name="TextBox 17"/>
                  <p:cNvSpPr txBox="1">
                    <a:spLocks noRot="1" noChangeAspect="1" noMove="1" noResize="1" noEditPoints="1" noAdjustHandles="1" noChangeArrowheads="1" noChangeShapeType="1" noTextEdit="1"/>
                  </p:cNvSpPr>
                  <p:nvPr/>
                </p:nvSpPr>
                <p:spPr>
                  <a:xfrm>
                    <a:off x="1778831" y="1769265"/>
                    <a:ext cx="550390" cy="52502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500230" y="3352585"/>
                    <a:ext cx="520533" cy="5054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5500230" y="3352585"/>
                    <a:ext cx="520533" cy="505434"/>
                  </a:xfrm>
                  <a:prstGeom prst="rect">
                    <a:avLst/>
                  </a:prstGeom>
                  <a:blipFill>
                    <a:blip r:embed="rId5"/>
                    <a:stretch>
                      <a:fillRect/>
                    </a:stretch>
                  </a:blipFill>
                </p:spPr>
                <p:txBody>
                  <a:bodyPr/>
                  <a:lstStyle/>
                  <a:p>
                    <a:r>
                      <a:rPr lang="en-US">
                        <a:noFill/>
                      </a:rPr>
                      <a:t> </a:t>
                    </a:r>
                  </a:p>
                </p:txBody>
              </p:sp>
            </mc:Fallback>
          </mc:AlternateContent>
          <p:cxnSp>
            <p:nvCxnSpPr>
              <p:cNvPr id="21" name="Straight Arrow Connector 20"/>
              <p:cNvCxnSpPr/>
              <p:nvPr/>
            </p:nvCxnSpPr>
            <p:spPr>
              <a:xfrm flipV="1">
                <a:off x="2017326" y="2136398"/>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nvGrpSpPr>
          <p:cNvPr id="7" name="Group 6"/>
          <p:cNvGrpSpPr/>
          <p:nvPr/>
        </p:nvGrpSpPr>
        <p:grpSpPr>
          <a:xfrm>
            <a:off x="2502751" y="2589532"/>
            <a:ext cx="3759909" cy="2703050"/>
            <a:chOff x="482205" y="1256460"/>
            <a:chExt cx="3759909" cy="2703050"/>
          </a:xfrm>
        </p:grpSpPr>
        <p:grpSp>
          <p:nvGrpSpPr>
            <p:cNvPr id="3" name="Group 2"/>
            <p:cNvGrpSpPr/>
            <p:nvPr/>
          </p:nvGrpSpPr>
          <p:grpSpPr>
            <a:xfrm>
              <a:off x="482205" y="1256460"/>
              <a:ext cx="3759909" cy="2548038"/>
              <a:chOff x="7177473" y="1417749"/>
              <a:chExt cx="3759909" cy="2548038"/>
            </a:xfrm>
          </p:grpSpPr>
          <p:grpSp>
            <p:nvGrpSpPr>
              <p:cNvPr id="32" name="Group 31"/>
              <p:cNvGrpSpPr/>
              <p:nvPr/>
            </p:nvGrpSpPr>
            <p:grpSpPr>
              <a:xfrm>
                <a:off x="7736863" y="1887690"/>
                <a:ext cx="3200519" cy="2078097"/>
                <a:chOff x="689247" y="1702640"/>
                <a:chExt cx="4487357" cy="2977846"/>
              </a:xfrm>
            </p:grpSpPr>
            <p:grpSp>
              <p:nvGrpSpPr>
                <p:cNvPr id="37" name="Group 36"/>
                <p:cNvGrpSpPr/>
                <p:nvPr/>
              </p:nvGrpSpPr>
              <p:grpSpPr>
                <a:xfrm>
                  <a:off x="689247" y="2149859"/>
                  <a:ext cx="4487357" cy="2530627"/>
                  <a:chOff x="689247" y="2149859"/>
                  <a:chExt cx="4487357" cy="2530627"/>
                </a:xfrm>
              </p:grpSpPr>
              <p:pic>
                <p:nvPicPr>
                  <p:cNvPr id="40" name="Picture 2" descr="Image result for sine wave"/>
                  <p:cNvPicPr>
                    <a:picLocks noChangeAspect="1" noChangeArrowheads="1"/>
                  </p:cNvPicPr>
                  <p:nvPr/>
                </p:nvPicPr>
                <p:blipFill rotWithShape="1">
                  <a:blip r:embed="rId3">
                    <a:extLst>
                      <a:ext uri="{28A0092B-C50C-407E-A947-70E740481C1C}">
                        <a14:useLocalDpi xmlns:a14="http://schemas.microsoft.com/office/drawing/2010/main" val="0"/>
                      </a:ext>
                    </a:extLst>
                  </a:blip>
                  <a:srcRect l="25109" b="31501"/>
                  <a:stretch/>
                </p:blipFill>
                <p:spPr bwMode="auto">
                  <a:xfrm>
                    <a:off x="689247" y="2200319"/>
                    <a:ext cx="4487357" cy="2299690"/>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2006434" y="2149859"/>
                    <a:ext cx="0" cy="25306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38" name="TextBox 37"/>
                    <p:cNvSpPr txBox="1"/>
                    <p:nvPr/>
                  </p:nvSpPr>
                  <p:spPr>
                    <a:xfrm>
                      <a:off x="1713644" y="1702640"/>
                      <a:ext cx="520533"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𝒙</m:t>
                            </m:r>
                          </m:oMath>
                        </m:oMathPara>
                      </a14:m>
                      <a:endParaRPr lang="en-US"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1713644" y="1702640"/>
                      <a:ext cx="520533" cy="52924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416290" y="3370245"/>
                      <a:ext cx="520532" cy="5292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a:latin typeface="Cambria Math" panose="02040503050406030204" pitchFamily="18" charset="0"/>
                              </a:rPr>
                              <m:t>𝒕</m:t>
                            </m:r>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4416290" y="3370245"/>
                      <a:ext cx="520532" cy="529241"/>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2" name="TextBox 41"/>
                  <p:cNvSpPr txBox="1"/>
                  <p:nvPr/>
                </p:nvSpPr>
                <p:spPr>
                  <a:xfrm>
                    <a:off x="7177473" y="1417749"/>
                    <a:ext cx="1427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=0:</m:t>
                          </m:r>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7177473" y="1417749"/>
                    <a:ext cx="1427924" cy="369332"/>
                  </a:xfrm>
                  <a:prstGeom prst="rect">
                    <a:avLst/>
                  </a:prstGeom>
                  <a:blipFill>
                    <a:blip r:embed="rId7"/>
                    <a:stretch>
                      <a:fillRect b="-13333"/>
                    </a:stretch>
                  </a:blipFill>
                </p:spPr>
                <p:txBody>
                  <a:bodyPr/>
                  <a:lstStyle/>
                  <a:p>
                    <a:r>
                      <a:rPr lang="en-US">
                        <a:noFill/>
                      </a:rPr>
                      <a:t> </a:t>
                    </a:r>
                  </a:p>
                </p:txBody>
              </p:sp>
            </mc:Fallback>
          </mc:AlternateContent>
        </p:grpSp>
        <p:grpSp>
          <p:nvGrpSpPr>
            <p:cNvPr id="6" name="Group 5"/>
            <p:cNvGrpSpPr/>
            <p:nvPr/>
          </p:nvGrpSpPr>
          <p:grpSpPr>
            <a:xfrm>
              <a:off x="700283" y="2016883"/>
              <a:ext cx="1974505" cy="1942627"/>
              <a:chOff x="700283" y="2016883"/>
              <a:chExt cx="1974505" cy="1942627"/>
            </a:xfrm>
          </p:grpSpPr>
          <mc:AlternateContent xmlns:mc="http://schemas.openxmlformats.org/markup-compatibility/2006" xmlns:a14="http://schemas.microsoft.com/office/drawing/2010/main">
            <mc:Choice Requires="a14">
              <p:sp>
                <p:nvSpPr>
                  <p:cNvPr id="45" name="TextBox 44"/>
                  <p:cNvSpPr txBox="1"/>
                  <p:nvPr/>
                </p:nvSpPr>
                <p:spPr>
                  <a:xfrm>
                    <a:off x="700283" y="207235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A</m:t>
                          </m:r>
                        </m:oMath>
                      </m:oMathPara>
                    </a14:m>
                    <a:endParaRPr lang="en-US" sz="1600" dirty="0">
                      <a:solidFill>
                        <a:srgbClr val="FF0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700283" y="2072351"/>
                    <a:ext cx="380566"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005884" y="289483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B</m:t>
                          </m:r>
                        </m:oMath>
                      </m:oMathPara>
                    </a14:m>
                    <a:endParaRPr lang="en-US" sz="1600"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005884" y="2894834"/>
                    <a:ext cx="380566"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320071" y="3611361"/>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C</m:t>
                          </m:r>
                        </m:oMath>
                      </m:oMathPara>
                    </a14:m>
                    <a:endParaRPr lang="en-US" sz="1600" dirty="0">
                      <a:solidFill>
                        <a:srgbClr val="FF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320071" y="3611361"/>
                    <a:ext cx="380566" cy="33855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672786" y="2914544"/>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D</m:t>
                          </m:r>
                        </m:oMath>
                      </m:oMathPara>
                    </a14:m>
                    <a:endParaRPr lang="en-US" sz="1600"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672786" y="2914544"/>
                    <a:ext cx="380566" cy="33855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1669305" y="2016883"/>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E</m:t>
                          </m:r>
                        </m:oMath>
                      </m:oMathPara>
                    </a14:m>
                    <a:endParaRPr lang="en-US" sz="1600" dirty="0">
                      <a:solidFill>
                        <a:srgbClr val="FF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1669305" y="2016883"/>
                    <a:ext cx="380566" cy="338554"/>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2154891" y="2890142"/>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F</m:t>
                          </m:r>
                        </m:oMath>
                      </m:oMathPara>
                    </a14:m>
                    <a:endParaRPr lang="en-US" sz="1600" dirty="0">
                      <a:solidFill>
                        <a:srgbClr val="FF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2154891" y="2890142"/>
                    <a:ext cx="380566" cy="338554"/>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2294222" y="3620956"/>
                    <a:ext cx="38056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600">
                              <a:solidFill>
                                <a:srgbClr val="FF0000"/>
                              </a:solidFill>
                              <a:latin typeface="Cambria Math" panose="02040503050406030204" pitchFamily="18" charset="0"/>
                            </a:rPr>
                            <m:t>G</m:t>
                          </m:r>
                        </m:oMath>
                      </m:oMathPara>
                    </a14:m>
                    <a:endParaRPr lang="en-US" sz="1600" dirty="0">
                      <a:solidFill>
                        <a:srgbClr val="FF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2294222" y="3620956"/>
                    <a:ext cx="380566" cy="338554"/>
                  </a:xfrm>
                  <a:prstGeom prst="rect">
                    <a:avLst/>
                  </a:prstGeom>
                  <a:blipFill>
                    <a:blip r:embed="rId14"/>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Right Arrow 7"/>
              <p:cNvSpPr/>
              <p:nvPr/>
            </p:nvSpPr>
            <p:spPr>
              <a:xfrm>
                <a:off x="6494426" y="3491301"/>
                <a:ext cx="2472255" cy="1244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Shift by </a:t>
                </a:r>
                <a14:m>
                  <m:oMath xmlns:m="http://schemas.openxmlformats.org/officeDocument/2006/math">
                    <m:r>
                      <a:rPr lang="en-US" i="1">
                        <a:latin typeface="Cambria Math" panose="02040503050406030204" pitchFamily="18" charset="0"/>
                      </a:rPr>
                      <m:t>𝜙</m:t>
                    </m:r>
                    <m:r>
                      <a:rPr lang="en-US" i="1">
                        <a:latin typeface="Cambria Math" panose="02040503050406030204" pitchFamily="18" charset="0"/>
                      </a:rPr>
                      <m:t>= ?</m:t>
                    </m:r>
                  </m:oMath>
                </a14:m>
                <a:endParaRPr lang="en-US" b="1" dirty="0"/>
              </a:p>
            </p:txBody>
          </p:sp>
        </mc:Choice>
        <mc:Fallback xmlns="">
          <p:sp>
            <p:nvSpPr>
              <p:cNvPr id="8" name="Right Arrow 7"/>
              <p:cNvSpPr>
                <a:spLocks noRot="1" noChangeAspect="1" noMove="1" noResize="1" noEditPoints="1" noAdjustHandles="1" noChangeArrowheads="1" noChangeShapeType="1" noTextEdit="1"/>
              </p:cNvSpPr>
              <p:nvPr/>
            </p:nvSpPr>
            <p:spPr>
              <a:xfrm>
                <a:off x="6494426" y="3491301"/>
                <a:ext cx="2472255" cy="1244603"/>
              </a:xfrm>
              <a:prstGeom prst="rightArrow">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306748" y="4856268"/>
                <a:ext cx="2733115" cy="938719"/>
              </a:xfrm>
              <a:prstGeom prst="rect">
                <a:avLst/>
              </a:prstGeom>
              <a:noFill/>
              <a:ln>
                <a:solidFill>
                  <a:schemeClr val="tx1"/>
                </a:solidFill>
                <a:prstDash val="dash"/>
              </a:ln>
            </p:spPr>
            <p:txBody>
              <a:bodyPr wrap="square" rtlCol="0">
                <a:spAutoFit/>
              </a:bodyPr>
              <a:lstStyle/>
              <a:p>
                <a:pPr>
                  <a:lnSpc>
                    <a:spcPct val="150000"/>
                  </a:lnSpc>
                  <a:spcAft>
                    <a:spcPts val="1200"/>
                  </a:spcAft>
                </a:pPr>
                <a14:m>
                  <m:oMathPara xmlns:m="http://schemas.openxmlformats.org/officeDocument/2006/math">
                    <m:oMathParaPr>
                      <m:jc m:val="centerGroup"/>
                    </m:oMathParaPr>
                    <m:oMath xmlns:m="http://schemas.openxmlformats.org/officeDocument/2006/math">
                      <m:r>
                        <a:rPr lang="en-US" i="1">
                          <a:solidFill>
                            <a:schemeClr val="bg1">
                              <a:lumMod val="50000"/>
                            </a:schemeClr>
                          </a:solidFill>
                          <a:latin typeface="Cambria Math" panose="02040503050406030204" pitchFamily="18" charset="0"/>
                        </a:rPr>
                        <m:t>2</m:t>
                      </m:r>
                      <m:r>
                        <a:rPr lang="en-US" i="1">
                          <a:solidFill>
                            <a:schemeClr val="bg1">
                              <a:lumMod val="50000"/>
                            </a:schemeClr>
                          </a:solidFill>
                          <a:latin typeface="Cambria Math" panose="02040503050406030204" pitchFamily="18" charset="0"/>
                        </a:rPr>
                        <m:t>𝜋</m:t>
                      </m:r>
                      <m:r>
                        <a:rPr lang="en-US" i="1">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rad</m:t>
                      </m:r>
                      <m:r>
                        <a:rPr lang="en-US">
                          <a:solidFill>
                            <a:schemeClr val="bg1">
                              <a:lumMod val="50000"/>
                            </a:schemeClr>
                          </a:solidFill>
                          <a:latin typeface="Cambria Math" panose="02040503050406030204" pitchFamily="18" charset="0"/>
                        </a:rPr>
                        <m:t>=1 </m:t>
                      </m:r>
                      <m:r>
                        <m:rPr>
                          <m:sty m:val="p"/>
                        </m:rPr>
                        <a:rPr lang="en-US">
                          <a:solidFill>
                            <a:schemeClr val="bg1">
                              <a:lumMod val="50000"/>
                            </a:schemeClr>
                          </a:solidFill>
                          <a:latin typeface="Cambria Math" panose="02040503050406030204" pitchFamily="18" charset="0"/>
                        </a:rPr>
                        <m:t>full</m:t>
                      </m:r>
                      <m:r>
                        <a:rPr lang="en-US">
                          <a:solidFill>
                            <a:schemeClr val="bg1">
                              <a:lumMod val="50000"/>
                            </a:schemeClr>
                          </a:solidFill>
                          <a:latin typeface="Cambria Math" panose="02040503050406030204" pitchFamily="18" charset="0"/>
                        </a:rPr>
                        <m:t> </m:t>
                      </m:r>
                      <m:r>
                        <m:rPr>
                          <m:sty m:val="p"/>
                        </m:rPr>
                        <a:rPr lang="en-US">
                          <a:solidFill>
                            <a:schemeClr val="bg1">
                              <a:lumMod val="50000"/>
                            </a:schemeClr>
                          </a:solidFill>
                          <a:latin typeface="Cambria Math" panose="02040503050406030204" pitchFamily="18" charset="0"/>
                        </a:rPr>
                        <m:t>wave</m:t>
                      </m:r>
                    </m:oMath>
                  </m:oMathPara>
                </a14:m>
                <a:endParaRPr lang="en-US" dirty="0">
                  <a:solidFill>
                    <a:schemeClr val="bg1">
                      <a:lumMod val="50000"/>
                    </a:schemeClr>
                  </a:solidFill>
                </a:endParaRPr>
              </a:p>
              <a:p>
                <a:r>
                  <a:rPr lang="en-US" dirty="0">
                    <a:solidFill>
                      <a:schemeClr val="bg1">
                        <a:lumMod val="50000"/>
                      </a:schemeClr>
                    </a:solidFill>
                  </a:rPr>
                  <a:t>(-</a:t>
                </a:r>
                <a:r>
                  <a:rPr lang="en-US" dirty="0" err="1">
                    <a:solidFill>
                      <a:schemeClr val="bg1">
                        <a:lumMod val="50000"/>
                      </a:schemeClr>
                    </a:solidFill>
                  </a:rPr>
                  <a:t>ve</a:t>
                </a:r>
                <a:r>
                  <a:rPr lang="en-US" dirty="0">
                    <a:solidFill>
                      <a:schemeClr val="bg1">
                        <a:lumMod val="50000"/>
                      </a:schemeClr>
                    </a:solidFill>
                  </a:rPr>
                  <a:t> </a:t>
                </a:r>
                <a14:m>
                  <m:oMath xmlns:m="http://schemas.openxmlformats.org/officeDocument/2006/math">
                    <m:r>
                      <a:rPr lang="en-US" i="1">
                        <a:solidFill>
                          <a:schemeClr val="bg1">
                            <a:lumMod val="50000"/>
                          </a:schemeClr>
                        </a:solidFill>
                        <a:latin typeface="Cambria Math" panose="02040503050406030204" pitchFamily="18" charset="0"/>
                      </a:rPr>
                      <m:t>𝜙</m:t>
                    </m:r>
                  </m:oMath>
                </a14:m>
                <a:r>
                  <a:rPr lang="en-US" dirty="0">
                    <a:solidFill>
                      <a:schemeClr val="bg1">
                        <a:lumMod val="50000"/>
                      </a:schemeClr>
                    </a:solidFill>
                  </a:rPr>
                  <a:t> means shift to </a:t>
                </a:r>
                <a:r>
                  <a:rPr lang="en-US" b="1" dirty="0">
                    <a:solidFill>
                      <a:schemeClr val="bg1">
                        <a:lumMod val="50000"/>
                      </a:schemeClr>
                    </a:solidFill>
                  </a:rPr>
                  <a:t>right</a:t>
                </a:r>
                <a:r>
                  <a:rPr lang="en-US" dirty="0">
                    <a:solidFill>
                      <a:schemeClr val="bg1">
                        <a:lumMod val="50000"/>
                      </a:schemeClr>
                    </a:solidFill>
                  </a:rPr>
                  <a:t>)</a:t>
                </a:r>
              </a:p>
            </p:txBody>
          </p:sp>
        </mc:Choice>
        <mc:Fallback xmlns="">
          <p:sp>
            <p:nvSpPr>
              <p:cNvPr id="13" name="TextBox 12"/>
              <p:cNvSpPr txBox="1">
                <a:spLocks noRot="1" noChangeAspect="1" noMove="1" noResize="1" noEditPoints="1" noAdjustHandles="1" noChangeArrowheads="1" noChangeShapeType="1" noTextEdit="1"/>
              </p:cNvSpPr>
              <p:nvPr/>
            </p:nvSpPr>
            <p:spPr>
              <a:xfrm>
                <a:off x="6306748" y="4856268"/>
                <a:ext cx="2733115" cy="938719"/>
              </a:xfrm>
              <a:prstGeom prst="rect">
                <a:avLst/>
              </a:prstGeom>
              <a:blipFill>
                <a:blip r:embed="rId16"/>
                <a:stretch>
                  <a:fillRect l="-1778" r="-444" b="-897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4" name="TextBox 43"/>
              <p:cNvSpPr txBox="1"/>
              <p:nvPr/>
            </p:nvSpPr>
            <p:spPr>
              <a:xfrm>
                <a:off x="9896583" y="2528271"/>
                <a:ext cx="2513702" cy="369332"/>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𝜙</m:t>
                      </m:r>
                      <m:r>
                        <a:rPr lang="en-US" i="1" smtClean="0">
                          <a:latin typeface="Cambria Math" panose="02040503050406030204" pitchFamily="18" charset="0"/>
                        </a:rPr>
                        <m:t>=</m:t>
                      </m:r>
                      <m:r>
                        <a:rPr lang="en-US" i="1" smtClean="0">
                          <a:latin typeface="Cambria Math" panose="02040503050406030204" pitchFamily="18" charset="0"/>
                        </a:rPr>
                        <m:t>𝜋</m:t>
                      </m:r>
                      <m:r>
                        <a:rPr lang="en-US" i="1" smtClean="0">
                          <a:latin typeface="Cambria Math" panose="02040503050406030204" pitchFamily="18" charset="0"/>
                        </a:rPr>
                        <m:t>  </m:t>
                      </m:r>
                      <m:r>
                        <m:rPr>
                          <m:sty m:val="p"/>
                        </m:rPr>
                        <a:rPr lang="en-US">
                          <a:latin typeface="Cambria Math" panose="02040503050406030204" pitchFamily="18" charset="0"/>
                        </a:rPr>
                        <m:t>or</m:t>
                      </m:r>
                      <m:r>
                        <a:rPr lang="en-US" i="1">
                          <a:latin typeface="Cambria Math" panose="02040503050406030204" pitchFamily="18" charset="0"/>
                        </a:rPr>
                        <m:t>  </m:t>
                      </m:r>
                      <m:r>
                        <a:rPr lang="en-US" i="1">
                          <a:latin typeface="Cambria Math" panose="02040503050406030204" pitchFamily="18" charset="0"/>
                        </a:rPr>
                        <m:t>𝜙</m:t>
                      </m:r>
                      <m:r>
                        <a:rPr lang="en-US" b="0" i="1" smtClean="0">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𝜋</m:t>
                      </m:r>
                      <m:r>
                        <a:rPr lang="en-US" i="1">
                          <a:latin typeface="Cambria Math" panose="02040503050406030204" pitchFamily="18" charset="0"/>
                        </a:rPr>
                        <m:t>:</m:t>
                      </m:r>
                    </m:oMath>
                  </m:oMathPara>
                </a14:m>
                <a:endParaRPr lang="en-US" dirty="0"/>
              </a:p>
            </p:txBody>
          </p:sp>
        </mc:Choice>
        <mc:Fallback>
          <p:sp>
            <p:nvSpPr>
              <p:cNvPr id="44" name="TextBox 43"/>
              <p:cNvSpPr txBox="1">
                <a:spLocks noRot="1" noChangeAspect="1" noMove="1" noResize="1" noEditPoints="1" noAdjustHandles="1" noChangeArrowheads="1" noChangeShapeType="1" noTextEdit="1"/>
              </p:cNvSpPr>
              <p:nvPr/>
            </p:nvSpPr>
            <p:spPr>
              <a:xfrm>
                <a:off x="9896583" y="2528271"/>
                <a:ext cx="2513702" cy="369332"/>
              </a:xfrm>
              <a:prstGeom prst="rect">
                <a:avLst/>
              </a:prstGeom>
              <a:blipFill>
                <a:blip r:embed="rId17"/>
                <a:stretch>
                  <a:fillRect b="-11290"/>
                </a:stretch>
              </a:blipFill>
              <a:ln>
                <a:solidFill>
                  <a:schemeClr val="tx1"/>
                </a:solidFill>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44</a:t>
            </a:fld>
            <a:endParaRPr lang="en-US"/>
          </a:p>
        </p:txBody>
      </p:sp>
    </p:spTree>
    <p:custDataLst>
      <p:tags r:id="rId1"/>
    </p:custDataLst>
    <p:extLst>
      <p:ext uri="{BB962C8B-B14F-4D97-AF65-F5344CB8AC3E}">
        <p14:creationId xmlns:p14="http://schemas.microsoft.com/office/powerpoint/2010/main" val="626614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force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3" name="Slide Number Placeholder 2"/>
          <p:cNvSpPr>
            <a:spLocks noGrp="1"/>
          </p:cNvSpPr>
          <p:nvPr>
            <p:ph type="sldNum" sz="quarter" idx="12"/>
          </p:nvPr>
        </p:nvSpPr>
        <p:spPr/>
        <p:txBody>
          <a:bodyPr/>
          <a:lstStyle/>
          <a:p>
            <a:fld id="{6BF10542-A44D-4C9F-B005-EEB4A5BD4D37}" type="slidenum">
              <a:rPr lang="en-US" smtClean="0"/>
              <a:t>5</a:t>
            </a:fld>
            <a:endParaRPr lang="en-US"/>
          </a:p>
        </p:txBody>
      </p:sp>
    </p:spTree>
    <p:extLst>
      <p:ext uri="{BB962C8B-B14F-4D97-AF65-F5344CB8AC3E}">
        <p14:creationId xmlns:p14="http://schemas.microsoft.com/office/powerpoint/2010/main" val="6253320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force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692340" y="4240245"/>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6</a:t>
            </a:fld>
            <a:endParaRPr lang="en-US"/>
          </a:p>
        </p:txBody>
      </p:sp>
    </p:spTree>
    <p:extLst>
      <p:ext uri="{BB962C8B-B14F-4D97-AF65-F5344CB8AC3E}">
        <p14:creationId xmlns:p14="http://schemas.microsoft.com/office/powerpoint/2010/main" val="32798547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pressure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3" name="Slide Number Placeholder 2"/>
          <p:cNvSpPr>
            <a:spLocks noGrp="1"/>
          </p:cNvSpPr>
          <p:nvPr>
            <p:ph type="sldNum" sz="quarter" idx="12"/>
          </p:nvPr>
        </p:nvSpPr>
        <p:spPr/>
        <p:txBody>
          <a:bodyPr/>
          <a:lstStyle/>
          <a:p>
            <a:fld id="{6BF10542-A44D-4C9F-B005-EEB4A5BD4D37}" type="slidenum">
              <a:rPr lang="en-US" smtClean="0"/>
              <a:t>7</a:t>
            </a:fld>
            <a:endParaRPr lang="en-US"/>
          </a:p>
        </p:txBody>
      </p:sp>
    </p:spTree>
    <p:extLst>
      <p:ext uri="{BB962C8B-B14F-4D97-AF65-F5344CB8AC3E}">
        <p14:creationId xmlns:p14="http://schemas.microsoft.com/office/powerpoint/2010/main" val="22260499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p:cNvSpPr>
          <p:nvPr/>
        </p:nvSpPr>
        <p:spPr bwMode="auto">
          <a:xfrm>
            <a:off x="2985866" y="2760060"/>
            <a:ext cx="10243470" cy="296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a:defRPr sz="1200">
                <a:solidFill>
                  <a:schemeClr val="tx1"/>
                </a:solidFill>
                <a:latin typeface="Gill Sans" pitchFamily="1" charset="0"/>
              </a:defRPr>
            </a:lvl1pPr>
            <a:lvl2pPr marL="519113" indent="-404813"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When you stand on one foot instead of on both feet, the pressure you exert on the ground is</a:t>
            </a:r>
          </a:p>
          <a:p>
            <a:pPr lvl="1">
              <a:spcBef>
                <a:spcPts val="540"/>
              </a:spcBef>
              <a:buFontTx/>
              <a:buAutoNum type="alphaUcPeriod"/>
            </a:pPr>
            <a:r>
              <a:rPr lang="en-US" altLang="en-US" sz="2160" dirty="0">
                <a:latin typeface="Arial" panose="020B0604020202020204" pitchFamily="34" charset="0"/>
              </a:rPr>
              <a:t>less</a:t>
            </a:r>
          </a:p>
          <a:p>
            <a:pPr lvl="1">
              <a:spcBef>
                <a:spcPts val="540"/>
              </a:spcBef>
              <a:buFontTx/>
              <a:buAutoNum type="alphaUcPeriod"/>
            </a:pPr>
            <a:r>
              <a:rPr lang="en-US" altLang="en-US" sz="2160" dirty="0">
                <a:latin typeface="Arial" panose="020B0604020202020204" pitchFamily="34" charset="0"/>
              </a:rPr>
              <a:t>more</a:t>
            </a:r>
          </a:p>
          <a:p>
            <a:pPr lvl="1">
              <a:spcBef>
                <a:spcPts val="540"/>
              </a:spcBef>
              <a:buFontTx/>
              <a:buAutoNum type="alphaUcPeriod"/>
            </a:pPr>
            <a:r>
              <a:rPr lang="en-US" altLang="en-US" sz="2160" dirty="0">
                <a:latin typeface="Arial" panose="020B0604020202020204" pitchFamily="34" charset="0"/>
              </a:rPr>
              <a:t>the same</a:t>
            </a:r>
          </a:p>
          <a:p>
            <a:r>
              <a:rPr lang="en-US" altLang="en-US" sz="2160" dirty="0">
                <a:latin typeface="Arial" panose="020B0604020202020204" pitchFamily="34" charset="0"/>
              </a:rPr>
              <a:t>	</a:t>
            </a:r>
          </a:p>
        </p:txBody>
      </p:sp>
      <p:sp>
        <p:nvSpPr>
          <p:cNvPr id="5" name="Rectangle 1"/>
          <p:cNvSpPr>
            <a:spLocks/>
          </p:cNvSpPr>
          <p:nvPr/>
        </p:nvSpPr>
        <p:spPr bwMode="auto">
          <a:xfrm>
            <a:off x="2400650" y="1583341"/>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Answer</a:t>
            </a:r>
          </a:p>
        </p:txBody>
      </p:sp>
      <p:sp>
        <p:nvSpPr>
          <p:cNvPr id="4" name="Rectangle 3"/>
          <p:cNvSpPr/>
          <p:nvPr/>
        </p:nvSpPr>
        <p:spPr>
          <a:xfrm>
            <a:off x="2527748" y="3783045"/>
            <a:ext cx="6367332"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6BF10542-A44D-4C9F-B005-EEB4A5BD4D37}" type="slidenum">
              <a:rPr lang="en-US" smtClean="0"/>
              <a:t>8</a:t>
            </a:fld>
            <a:endParaRPr lang="en-US"/>
          </a:p>
        </p:txBody>
      </p:sp>
    </p:spTree>
    <p:extLst>
      <p:ext uri="{BB962C8B-B14F-4D97-AF65-F5344CB8AC3E}">
        <p14:creationId xmlns:p14="http://schemas.microsoft.com/office/powerpoint/2010/main" val="20265050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962710" y="653770"/>
            <a:ext cx="69837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nchor="ctr"/>
          <a:lstStyle/>
          <a:p>
            <a:pPr algn="l"/>
            <a:r>
              <a:rPr lang="en-US" altLang="en-US" sz="2700" dirty="0">
                <a:latin typeface="Arial" panose="020B0604020202020204" pitchFamily="34" charset="0"/>
              </a:rPr>
              <a:t>Atmospheric Pressure</a:t>
            </a:r>
          </a:p>
        </p:txBody>
      </p:sp>
      <p:sp>
        <p:nvSpPr>
          <p:cNvPr id="20483" name="Rectangle 3"/>
          <p:cNvSpPr>
            <a:spLocks/>
          </p:cNvSpPr>
          <p:nvPr/>
        </p:nvSpPr>
        <p:spPr bwMode="auto">
          <a:xfrm>
            <a:off x="8868410" y="6102217"/>
            <a:ext cx="4949190"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l"/>
            <a:r>
              <a:rPr lang="en-US" altLang="en-US" sz="2340" i="1" dirty="0">
                <a:latin typeface="Arial" panose="020B0604020202020204" pitchFamily="34" charset="0"/>
              </a:rPr>
              <a:t>p</a:t>
            </a:r>
            <a:r>
              <a:rPr lang="en-US" altLang="en-US" sz="2340" i="1" baseline="-25000" dirty="0">
                <a:latin typeface="Arial" panose="020B0604020202020204" pitchFamily="34" charset="0"/>
              </a:rPr>
              <a:t>0 </a:t>
            </a:r>
            <a:r>
              <a:rPr lang="en-US" altLang="en-US" sz="2340" i="1" dirty="0">
                <a:latin typeface="Arial" panose="020B0604020202020204" pitchFamily="34" charset="0"/>
              </a:rPr>
              <a:t>= </a:t>
            </a:r>
            <a:r>
              <a:rPr lang="en-US" altLang="en-US" sz="2340" i="1" dirty="0" err="1">
                <a:latin typeface="Arial" panose="020B0604020202020204" pitchFamily="34" charset="0"/>
              </a:rPr>
              <a:t>p</a:t>
            </a:r>
            <a:r>
              <a:rPr lang="en-US" altLang="en-US" sz="2340" baseline="-6000" dirty="0" err="1">
                <a:latin typeface="Arial" panose="020B0604020202020204" pitchFamily="34" charset="0"/>
              </a:rPr>
              <a:t>atmos</a:t>
            </a:r>
            <a:r>
              <a:rPr lang="en-US" altLang="en-US" sz="2340" dirty="0">
                <a:latin typeface="Arial" panose="020B0604020202020204" pitchFamily="34" charset="0"/>
              </a:rPr>
              <a:t> = 1 </a:t>
            </a:r>
            <a:r>
              <a:rPr lang="en-US" altLang="en-US" sz="2340" dirty="0" err="1">
                <a:latin typeface="Arial" panose="020B0604020202020204" pitchFamily="34" charset="0"/>
              </a:rPr>
              <a:t>atm</a:t>
            </a:r>
            <a:r>
              <a:rPr lang="en-US" altLang="en-US" sz="2340" dirty="0">
                <a:latin typeface="Arial" panose="020B0604020202020204" pitchFamily="34" charset="0"/>
              </a:rPr>
              <a:t> = 103,000 Pa</a:t>
            </a:r>
          </a:p>
        </p:txBody>
      </p:sp>
      <p:pic>
        <p:nvPicPr>
          <p:cNvPr id="20487" name="Picture 7" descr="13_08Figure"/>
          <p:cNvPicPr>
            <a:picLocks noChangeAspect="1" noChangeArrowheads="1"/>
          </p:cNvPicPr>
          <p:nvPr/>
        </p:nvPicPr>
        <p:blipFill>
          <a:blip r:embed="rId2" cstate="print">
            <a:extLst>
              <a:ext uri="{28A0092B-C50C-407E-A947-70E740481C1C}">
                <a14:useLocalDpi xmlns:a14="http://schemas.microsoft.com/office/drawing/2010/main" val="0"/>
              </a:ext>
            </a:extLst>
          </a:blip>
          <a:srcRect b="3572"/>
          <a:stretch>
            <a:fillRect/>
          </a:stretch>
        </p:blipFill>
        <p:spPr bwMode="auto">
          <a:xfrm>
            <a:off x="2071729" y="2145299"/>
            <a:ext cx="6468018" cy="5583558"/>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6BF10542-A44D-4C9F-B005-EEB4A5BD4D37}" type="slidenum">
              <a:rPr lang="en-US" smtClean="0"/>
              <a:t>9</a:t>
            </a:fld>
            <a:endParaRPr lang="en-US"/>
          </a:p>
        </p:txBody>
      </p:sp>
    </p:spTree>
    <p:extLst>
      <p:ext uri="{BB962C8B-B14F-4D97-AF65-F5344CB8AC3E}">
        <p14:creationId xmlns:p14="http://schemas.microsoft.com/office/powerpoint/2010/main" val="11620680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2.3|27.3|18.4|2.4|50.5|9.8|162.4|1.1"/>
</p:tagLst>
</file>

<file path=ppt/tags/tag10.xml><?xml version="1.0" encoding="utf-8"?>
<p:tagLst xmlns:a="http://schemas.openxmlformats.org/drawingml/2006/main" xmlns:r="http://schemas.openxmlformats.org/officeDocument/2006/relationships" xmlns:p="http://schemas.openxmlformats.org/presentationml/2006/main">
  <p:tag name="TIMING" val="|9.4|45|27.2|17.6|11.9|10.2|6.4|2.6"/>
</p:tagLst>
</file>

<file path=ppt/tags/tag11.xml><?xml version="1.0" encoding="utf-8"?>
<p:tagLst xmlns:a="http://schemas.openxmlformats.org/drawingml/2006/main" xmlns:r="http://schemas.openxmlformats.org/officeDocument/2006/relationships" xmlns:p="http://schemas.openxmlformats.org/presentationml/2006/main">
  <p:tag name="TIMING" val="|16.3|10|14.8|8.7|4.2|13"/>
</p:tagLst>
</file>

<file path=ppt/tags/tag12.xml><?xml version="1.0" encoding="utf-8"?>
<p:tagLst xmlns:a="http://schemas.openxmlformats.org/drawingml/2006/main" xmlns:r="http://schemas.openxmlformats.org/officeDocument/2006/relationships" xmlns:p="http://schemas.openxmlformats.org/presentationml/2006/main">
  <p:tag name="TIMING" val="|18.2|22.2|3.7|2.2|0.5|0.7|0.8|0.4"/>
</p:tagLst>
</file>

<file path=ppt/tags/tag13.xml><?xml version="1.0" encoding="utf-8"?>
<p:tagLst xmlns:a="http://schemas.openxmlformats.org/drawingml/2006/main" xmlns:r="http://schemas.openxmlformats.org/officeDocument/2006/relationships" xmlns:p="http://schemas.openxmlformats.org/presentationml/2006/main">
  <p:tag name="TIMING" val="|13.5|12.2|8.6"/>
</p:tagLst>
</file>

<file path=ppt/tags/tag14.xml><?xml version="1.0" encoding="utf-8"?>
<p:tagLst xmlns:a="http://schemas.openxmlformats.org/drawingml/2006/main" xmlns:r="http://schemas.openxmlformats.org/officeDocument/2006/relationships" xmlns:p="http://schemas.openxmlformats.org/presentationml/2006/main">
  <p:tag name="TIMING" val="|8.4|8.2|15.8"/>
</p:tagLst>
</file>

<file path=ppt/tags/tag15.xml><?xml version="1.0" encoding="utf-8"?>
<p:tagLst xmlns:a="http://schemas.openxmlformats.org/drawingml/2006/main" xmlns:r="http://schemas.openxmlformats.org/officeDocument/2006/relationships" xmlns:p="http://schemas.openxmlformats.org/presentationml/2006/main">
  <p:tag name="TIMING" val="|13|14.5|12.4"/>
</p:tagLst>
</file>

<file path=ppt/tags/tag16.xml><?xml version="1.0" encoding="utf-8"?>
<p:tagLst xmlns:a="http://schemas.openxmlformats.org/drawingml/2006/main" xmlns:r="http://schemas.openxmlformats.org/officeDocument/2006/relationships" xmlns:p="http://schemas.openxmlformats.org/presentationml/2006/main">
  <p:tag name="TIMING" val="|8.2|40.7|4"/>
</p:tagLst>
</file>

<file path=ppt/tags/tag2.xml><?xml version="1.0" encoding="utf-8"?>
<p:tagLst xmlns:a="http://schemas.openxmlformats.org/drawingml/2006/main" xmlns:r="http://schemas.openxmlformats.org/officeDocument/2006/relationships" xmlns:p="http://schemas.openxmlformats.org/presentationml/2006/main">
  <p:tag name="TIMING" val="|64"/>
</p:tagLst>
</file>

<file path=ppt/tags/tag3.xml><?xml version="1.0" encoding="utf-8"?>
<p:tagLst xmlns:a="http://schemas.openxmlformats.org/drawingml/2006/main" xmlns:r="http://schemas.openxmlformats.org/officeDocument/2006/relationships" xmlns:p="http://schemas.openxmlformats.org/presentationml/2006/main">
  <p:tag name="TIMING" val="|67.8|2.2|6.4|5.1|18.2|11.7"/>
</p:tagLst>
</file>

<file path=ppt/tags/tag4.xml><?xml version="1.0" encoding="utf-8"?>
<p:tagLst xmlns:a="http://schemas.openxmlformats.org/drawingml/2006/main" xmlns:r="http://schemas.openxmlformats.org/officeDocument/2006/relationships" xmlns:p="http://schemas.openxmlformats.org/presentationml/2006/main">
  <p:tag name="TIMING" val="|4.8|26.7|12.5|7.8|20.6|11.8|12.4|8|10.7|27.5|15.4"/>
</p:tagLst>
</file>

<file path=ppt/tags/tag5.xml><?xml version="1.0" encoding="utf-8"?>
<p:tagLst xmlns:a="http://schemas.openxmlformats.org/drawingml/2006/main" xmlns:r="http://schemas.openxmlformats.org/officeDocument/2006/relationships" xmlns:p="http://schemas.openxmlformats.org/presentationml/2006/main">
  <p:tag name="TIMING" val="|119"/>
</p:tagLst>
</file>

<file path=ppt/tags/tag6.xml><?xml version="1.0" encoding="utf-8"?>
<p:tagLst xmlns:a="http://schemas.openxmlformats.org/drawingml/2006/main" xmlns:r="http://schemas.openxmlformats.org/officeDocument/2006/relationships" xmlns:p="http://schemas.openxmlformats.org/presentationml/2006/main">
  <p:tag name="TIMING" val="|16.4|0.9|5.5|8.9|20.1|13|15.5|44.8|39.8"/>
</p:tagLst>
</file>

<file path=ppt/tags/tag7.xml><?xml version="1.0" encoding="utf-8"?>
<p:tagLst xmlns:a="http://schemas.openxmlformats.org/drawingml/2006/main" xmlns:r="http://schemas.openxmlformats.org/officeDocument/2006/relationships" xmlns:p="http://schemas.openxmlformats.org/presentationml/2006/main">
  <p:tag name="TIMING" val="|22.2|40.7"/>
</p:tagLst>
</file>

<file path=ppt/tags/tag8.xml><?xml version="1.0" encoding="utf-8"?>
<p:tagLst xmlns:a="http://schemas.openxmlformats.org/drawingml/2006/main" xmlns:r="http://schemas.openxmlformats.org/officeDocument/2006/relationships" xmlns:p="http://schemas.openxmlformats.org/presentationml/2006/main">
  <p:tag name="TIMING" val="|1.8|7.8"/>
</p:tagLst>
</file>

<file path=ppt/tags/tag9.xml><?xml version="1.0" encoding="utf-8"?>
<p:tagLst xmlns:a="http://schemas.openxmlformats.org/drawingml/2006/main" xmlns:r="http://schemas.openxmlformats.org/officeDocument/2006/relationships" xmlns:p="http://schemas.openxmlformats.org/presentationml/2006/main">
  <p:tag name="TIMING" val="|7.9|7.6|7.4|4.9|2.7|20.1|9.3|9.7|5.3|39|6"/>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7DB640-1445-485F-89BE-005EF11D3296}"/>
</file>

<file path=customXml/itemProps2.xml><?xml version="1.0" encoding="utf-8"?>
<ds:datastoreItem xmlns:ds="http://schemas.openxmlformats.org/officeDocument/2006/customXml" ds:itemID="{DD675831-8649-4A5B-8E17-9ED5D032DE27}"/>
</file>

<file path=docProps/app.xml><?xml version="1.0" encoding="utf-8"?>
<Properties xmlns="http://schemas.openxmlformats.org/officeDocument/2006/extended-properties" xmlns:vt="http://schemas.openxmlformats.org/officeDocument/2006/docPropsVTypes">
  <Template>Office Theme</Template>
  <TotalTime>10483</TotalTime>
  <Words>3485</Words>
  <Application>Microsoft Office PowerPoint</Application>
  <PresentationFormat>Custom</PresentationFormat>
  <Paragraphs>459</Paragraphs>
  <Slides>44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Calibri Light</vt:lpstr>
      <vt:lpstr>Cambria Math</vt:lpstr>
      <vt:lpstr>Lucida Grande</vt:lpstr>
      <vt:lpstr>Times New Roman</vt:lpstr>
      <vt:lpstr>Office Theme</vt:lpstr>
      <vt:lpstr>PHYS 1111K  Lectures 19-20   Youtube: https://youtu.be/QuzmFiBrvBE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Simple Harmonic Oscillations   OpenStax Chapter 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- 10</dc:title>
  <dc:creator>Sumithra Surendralal</dc:creator>
  <cp:lastModifiedBy>Shafat  Mubin</cp:lastModifiedBy>
  <cp:revision>139</cp:revision>
  <dcterms:created xsi:type="dcterms:W3CDTF">2016-07-18T01:46:22Z</dcterms:created>
  <dcterms:modified xsi:type="dcterms:W3CDTF">2022-06-19T01:43:42Z</dcterms:modified>
</cp:coreProperties>
</file>